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3" r:id="rId8"/>
    <p:sldId id="264" r:id="rId9"/>
    <p:sldId id="265" r:id="rId10"/>
    <p:sldId id="266" r:id="rId11"/>
    <p:sldId id="269" r:id="rId12"/>
    <p:sldId id="267" r:id="rId13"/>
    <p:sldId id="268" r:id="rId14"/>
    <p:sldId id="270" r:id="rId15"/>
    <p:sldId id="271" r:id="rId16"/>
    <p:sldId id="272" r:id="rId17"/>
    <p:sldId id="2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1B58C1C-D110-4DA1-98E0-8D9A628B37C7}">
          <p14:sldIdLst>
            <p14:sldId id="256"/>
            <p14:sldId id="257"/>
            <p14:sldId id="258"/>
            <p14:sldId id="259"/>
            <p14:sldId id="260"/>
            <p14:sldId id="261"/>
            <p14:sldId id="263"/>
            <p14:sldId id="264"/>
            <p14:sldId id="265"/>
            <p14:sldId id="266"/>
            <p14:sldId id="269"/>
          </p14:sldIdLst>
        </p14:section>
        <p14:section name="Untitled Section" id="{3B31435B-3B62-4712-8454-4234D283B14A}">
          <p14:sldIdLst>
            <p14:sldId id="267"/>
            <p14:sldId id="268"/>
            <p14:sldId id="270"/>
            <p14:sldId id="271"/>
            <p14:sldId id="272"/>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9" d="100"/>
          <a:sy n="69" d="100"/>
        </p:scale>
        <p:origin x="78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067C4-C761-42C5-AABF-F4FAE865E8D6}" type="datetimeFigureOut">
              <a:rPr lang="ro-RO" smtClean="0"/>
              <a:t>28.01.2026</a:t>
            </a:fld>
            <a:endParaRPr lang="ro-R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732BF7-C268-4D0C-B0A0-242442A899F0}" type="slidenum">
              <a:rPr lang="ro-RO" smtClean="0"/>
              <a:t>‹#›</a:t>
            </a:fld>
            <a:endParaRPr lang="ro-RO"/>
          </a:p>
        </p:txBody>
      </p:sp>
    </p:spTree>
    <p:extLst>
      <p:ext uri="{BB962C8B-B14F-4D97-AF65-F5344CB8AC3E}">
        <p14:creationId xmlns:p14="http://schemas.microsoft.com/office/powerpoint/2010/main" val="1443567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5"/>
          </p:nvPr>
        </p:nvSpPr>
        <p:spPr/>
        <p:txBody>
          <a:bodyPr/>
          <a:lstStyle/>
          <a:p>
            <a:fld id="{EC732BF7-C268-4D0C-B0A0-242442A899F0}" type="slidenum">
              <a:rPr lang="ro-RO" smtClean="0"/>
              <a:t>2</a:t>
            </a:fld>
            <a:endParaRPr lang="ro-RO"/>
          </a:p>
        </p:txBody>
      </p:sp>
    </p:spTree>
    <p:extLst>
      <p:ext uri="{BB962C8B-B14F-4D97-AF65-F5344CB8AC3E}">
        <p14:creationId xmlns:p14="http://schemas.microsoft.com/office/powerpoint/2010/main" val="427531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1/28/2026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8.xml"/><Relationship Id="rId5" Type="http://schemas.openxmlformats.org/officeDocument/2006/relationships/image" Target="../media/image24.jpe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3.xml"/><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image" Target="../media/image48.jpeg"/><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093C4-3E4D-F170-9062-82099CA7129F}"/>
              </a:ext>
            </a:extLst>
          </p:cNvPr>
          <p:cNvSpPr>
            <a:spLocks noGrp="1"/>
          </p:cNvSpPr>
          <p:nvPr>
            <p:ph type="ctrTitle"/>
          </p:nvPr>
        </p:nvSpPr>
        <p:spPr>
          <a:xfrm>
            <a:off x="2360645" y="127131"/>
            <a:ext cx="7221893" cy="1270712"/>
          </a:xfrm>
        </p:spPr>
        <p:txBody>
          <a:bodyPr>
            <a:normAutofit fontScale="90000"/>
          </a:bodyPr>
          <a:lstStyle/>
          <a:p>
            <a:pPr algn="ctr"/>
            <a:r>
              <a:rPr lang="ro-RO" sz="1800" b="1" dirty="0">
                <a:solidFill>
                  <a:srgbClr val="C00000"/>
                </a:solidFill>
                <a:latin typeface="+mn-lt"/>
              </a:rPr>
              <a:t>PROIECTUL</a:t>
            </a:r>
            <a:r>
              <a:rPr lang="en-US" sz="1800" b="1" dirty="0">
                <a:solidFill>
                  <a:srgbClr val="C00000"/>
                </a:solidFill>
                <a:latin typeface="+mn-lt"/>
              </a:rPr>
              <a:t> Erasmus+</a:t>
            </a:r>
            <a:r>
              <a:rPr lang="ro-RO" sz="1800" b="1" dirty="0">
                <a:solidFill>
                  <a:srgbClr val="C00000"/>
                </a:solidFill>
                <a:latin typeface="+mn-lt"/>
              </a:rPr>
              <a:t>ACREDITARE 2025-1-RO01-KA121-SCH000323364 </a:t>
            </a:r>
            <a:r>
              <a:rPr lang="en-US" sz="1800" b="1" dirty="0">
                <a:solidFill>
                  <a:srgbClr val="C00000"/>
                </a:solidFill>
                <a:latin typeface="+mn-lt"/>
              </a:rPr>
              <a:t> </a:t>
            </a:r>
            <a:br>
              <a:rPr lang="ro-RO" sz="2000" b="1" dirty="0">
                <a:solidFill>
                  <a:srgbClr val="C00000"/>
                </a:solidFill>
                <a:latin typeface="+mn-lt"/>
              </a:rPr>
            </a:br>
            <a:r>
              <a:rPr lang="ro-RO" sz="2000" b="1" dirty="0">
                <a:solidFill>
                  <a:srgbClr val="C00000"/>
                </a:solidFill>
                <a:latin typeface="+mn-lt"/>
              </a:rPr>
              <a:t>MOBILITATEA DE GRUP SPANIA, GRAN CANARIA 18-23.01.2026</a:t>
            </a:r>
            <a:br>
              <a:rPr lang="en-US" sz="2000" b="1" dirty="0">
                <a:solidFill>
                  <a:srgbClr val="C00000"/>
                </a:solidFill>
                <a:latin typeface="+mn-lt"/>
              </a:rPr>
            </a:br>
            <a:r>
              <a:rPr lang="en-US" sz="2000" b="1" dirty="0">
                <a:solidFill>
                  <a:srgbClr val="C00000"/>
                </a:solidFill>
                <a:latin typeface="+mn-lt"/>
              </a:rPr>
              <a:t>| IES </a:t>
            </a:r>
            <a:r>
              <a:rPr lang="en-US" sz="2000" b="1" dirty="0" err="1">
                <a:solidFill>
                  <a:srgbClr val="C00000"/>
                </a:solidFill>
                <a:latin typeface="+mn-lt"/>
              </a:rPr>
              <a:t>Vecindario</a:t>
            </a:r>
            <a:r>
              <a:rPr lang="ro-RO" sz="2000" b="1" dirty="0">
                <a:solidFill>
                  <a:srgbClr val="C00000"/>
                </a:solidFill>
                <a:latin typeface="+mn-lt"/>
              </a:rPr>
              <a:t> - </a:t>
            </a:r>
            <a:r>
              <a:rPr lang="ro-RO" sz="2000" b="1" dirty="0" err="1">
                <a:solidFill>
                  <a:srgbClr val="C00000"/>
                </a:solidFill>
                <a:latin typeface="+mn-lt"/>
              </a:rPr>
              <a:t>santa</a:t>
            </a:r>
            <a:r>
              <a:rPr lang="ro-RO" sz="2000" b="1" dirty="0">
                <a:solidFill>
                  <a:srgbClr val="C00000"/>
                </a:solidFill>
                <a:latin typeface="+mn-lt"/>
              </a:rPr>
              <a:t> lucia de </a:t>
            </a:r>
            <a:r>
              <a:rPr lang="ro-RO" sz="2000" b="1" dirty="0" err="1">
                <a:solidFill>
                  <a:srgbClr val="C00000"/>
                </a:solidFill>
                <a:latin typeface="+mn-lt"/>
              </a:rPr>
              <a:t>tirajana</a:t>
            </a:r>
            <a:endParaRPr lang="ro-RO" sz="2000" b="1" dirty="0">
              <a:solidFill>
                <a:srgbClr val="C00000"/>
              </a:solidFill>
              <a:latin typeface="Amasis MT Pro Black" panose="02040A04050005020304" pitchFamily="18" charset="-18"/>
            </a:endParaRPr>
          </a:p>
        </p:txBody>
      </p:sp>
      <p:sp>
        <p:nvSpPr>
          <p:cNvPr id="3" name="Subtitle 2">
            <a:extLst>
              <a:ext uri="{FF2B5EF4-FFF2-40B4-BE49-F238E27FC236}">
                <a16:creationId xmlns:a16="http://schemas.microsoft.com/office/drawing/2014/main" id="{91EB1342-8BE2-4546-0BD3-0E8C969A7E9A}"/>
              </a:ext>
            </a:extLst>
          </p:cNvPr>
          <p:cNvSpPr>
            <a:spLocks noGrp="1"/>
          </p:cNvSpPr>
          <p:nvPr>
            <p:ph type="subTitle" idx="1"/>
          </p:nvPr>
        </p:nvSpPr>
        <p:spPr>
          <a:xfrm>
            <a:off x="684211" y="2873829"/>
            <a:ext cx="11016377" cy="3648269"/>
          </a:xfrm>
        </p:spPr>
        <p:txBody>
          <a:bodyPr>
            <a:normAutofit/>
          </a:bodyPr>
          <a:lstStyle/>
          <a:p>
            <a:br>
              <a:rPr lang="ro-RO" dirty="0"/>
            </a:br>
            <a:endParaRPr lang="ro-RO" dirty="0"/>
          </a:p>
        </p:txBody>
      </p:sp>
      <p:pic>
        <p:nvPicPr>
          <p:cNvPr id="7" name="Picture 6">
            <a:extLst>
              <a:ext uri="{FF2B5EF4-FFF2-40B4-BE49-F238E27FC236}">
                <a16:creationId xmlns:a16="http://schemas.microsoft.com/office/drawing/2014/main" id="{294CE043-92B2-A5C6-DD56-2A75B8BA3019}"/>
              </a:ext>
            </a:extLst>
          </p:cNvPr>
          <p:cNvPicPr>
            <a:picLocks noChangeAspect="1"/>
          </p:cNvPicPr>
          <p:nvPr/>
        </p:nvPicPr>
        <p:blipFill>
          <a:blip r:embed="rId2"/>
          <a:stretch>
            <a:fillRect/>
          </a:stretch>
        </p:blipFill>
        <p:spPr>
          <a:xfrm>
            <a:off x="127518" y="1726163"/>
            <a:ext cx="11936964" cy="5004705"/>
          </a:xfrm>
          <a:prstGeom prst="rect">
            <a:avLst/>
          </a:prstGeom>
        </p:spPr>
      </p:pic>
      <p:sp>
        <p:nvSpPr>
          <p:cNvPr id="8" name="Freeform 12">
            <a:extLst>
              <a:ext uri="{FF2B5EF4-FFF2-40B4-BE49-F238E27FC236}">
                <a16:creationId xmlns:a16="http://schemas.microsoft.com/office/drawing/2014/main" id="{2A7EB7F5-E72F-6A50-6802-86B433592DF6}"/>
              </a:ext>
            </a:extLst>
          </p:cNvPr>
          <p:cNvSpPr/>
          <p:nvPr/>
        </p:nvSpPr>
        <p:spPr>
          <a:xfrm>
            <a:off x="127517" y="127132"/>
            <a:ext cx="2233127" cy="1524386"/>
          </a:xfrm>
          <a:custGeom>
            <a:avLst/>
            <a:gdLst/>
            <a:ahLst/>
            <a:cxnLst/>
            <a:rect l="l" t="t" r="r" b="b"/>
            <a:pathLst>
              <a:path w="4243447" h="1362794">
                <a:moveTo>
                  <a:pt x="0" y="0"/>
                </a:moveTo>
                <a:lnTo>
                  <a:pt x="4243447" y="0"/>
                </a:lnTo>
                <a:lnTo>
                  <a:pt x="4243447" y="1362794"/>
                </a:lnTo>
                <a:lnTo>
                  <a:pt x="0" y="1362794"/>
                </a:lnTo>
                <a:lnTo>
                  <a:pt x="0" y="0"/>
                </a:lnTo>
                <a:close/>
              </a:path>
            </a:pathLst>
          </a:custGeom>
          <a:blipFill>
            <a:blip r:embed="rId3"/>
            <a:stretch>
              <a:fillRect t="-2727" b="-2727"/>
            </a:stretch>
          </a:blipFill>
        </p:spPr>
      </p:sp>
      <p:sp>
        <p:nvSpPr>
          <p:cNvPr id="11" name="AutoShape 2" descr="Steagul Spaniei - Istoria și evoluția steagului spaniol (șablon gratuit)">
            <a:extLst>
              <a:ext uri="{FF2B5EF4-FFF2-40B4-BE49-F238E27FC236}">
                <a16:creationId xmlns:a16="http://schemas.microsoft.com/office/drawing/2014/main" id="{4B12E776-4153-6BCA-19BB-6AA5A207F60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sp>
        <p:nvSpPr>
          <p:cNvPr id="12" name="AutoShape 4" descr="Steagul Spaniei - Istoria și evoluția steagului spaniol (șablon gratuit)">
            <a:extLst>
              <a:ext uri="{FF2B5EF4-FFF2-40B4-BE49-F238E27FC236}">
                <a16:creationId xmlns:a16="http://schemas.microsoft.com/office/drawing/2014/main" id="{28D3E989-90DE-54A2-97D8-74F3044C4E2E}"/>
              </a:ext>
            </a:extLst>
          </p:cNvPr>
          <p:cNvSpPr>
            <a:spLocks noChangeAspect="1" noChangeArrowheads="1"/>
          </p:cNvSpPr>
          <p:nvPr/>
        </p:nvSpPr>
        <p:spPr bwMode="auto">
          <a:xfrm flipV="1">
            <a:off x="6096000" y="2015412"/>
            <a:ext cx="304800" cy="14135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pic>
        <p:nvPicPr>
          <p:cNvPr id="1030" name="Picture 6" descr="NFL por ESPN - Resultados, estadísticas y highlights">
            <a:extLst>
              <a:ext uri="{FF2B5EF4-FFF2-40B4-BE49-F238E27FC236}">
                <a16:creationId xmlns:a16="http://schemas.microsoft.com/office/drawing/2014/main" id="{B2351434-9AB4-7C05-F68B-6A25FCCD71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82538" y="-390524"/>
            <a:ext cx="2499242" cy="2499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431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7AEB05-5BF8-B91A-45BD-13C07F06FC09}"/>
              </a:ext>
            </a:extLst>
          </p:cNvPr>
          <p:cNvSpPr txBox="1"/>
          <p:nvPr/>
        </p:nvSpPr>
        <p:spPr>
          <a:xfrm>
            <a:off x="0" y="2797417"/>
            <a:ext cx="12120465" cy="1258421"/>
          </a:xfrm>
          <a:prstGeom prst="rect">
            <a:avLst/>
          </a:prstGeom>
          <a:noFill/>
        </p:spPr>
        <p:txBody>
          <a:bodyPr wrap="square">
            <a:spAutoFit/>
          </a:bodyPr>
          <a:lstStyle/>
          <a:p>
            <a:pPr algn="ctr">
              <a:lnSpc>
                <a:spcPct val="107000"/>
              </a:lnSpc>
              <a:spcAft>
                <a:spcPts val="800"/>
              </a:spcAft>
              <a:buNone/>
            </a:pP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Mobilitatea</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Erasmus+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desfășurată</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în</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Gran Canaria, Spania</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oferit</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elevilor</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și</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profesorilor</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o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experiență</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educațională</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și</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culturală</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complexă</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contribuind</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la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dezvoltarea</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competențelor</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academice</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sociale</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și</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interculturale</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într</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-un context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european</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CB72C0BF-E6FE-73FC-3810-B6068AEF8406}"/>
              </a:ext>
            </a:extLst>
          </p:cNvPr>
          <p:cNvPicPr>
            <a:picLocks noChangeAspect="1"/>
          </p:cNvPicPr>
          <p:nvPr/>
        </p:nvPicPr>
        <p:blipFill>
          <a:blip r:embed="rId3"/>
          <a:stretch>
            <a:fillRect/>
          </a:stretch>
        </p:blipFill>
        <p:spPr>
          <a:xfrm>
            <a:off x="71535" y="64731"/>
            <a:ext cx="5853403" cy="2804432"/>
          </a:xfrm>
          <a:prstGeom prst="rect">
            <a:avLst/>
          </a:prstGeom>
        </p:spPr>
      </p:pic>
      <p:pic>
        <p:nvPicPr>
          <p:cNvPr id="7" name="Picture 6">
            <a:extLst>
              <a:ext uri="{FF2B5EF4-FFF2-40B4-BE49-F238E27FC236}">
                <a16:creationId xmlns:a16="http://schemas.microsoft.com/office/drawing/2014/main" id="{328CB0C5-8470-E5C0-7260-8E62F1E960EF}"/>
              </a:ext>
            </a:extLst>
          </p:cNvPr>
          <p:cNvPicPr>
            <a:picLocks noChangeAspect="1"/>
          </p:cNvPicPr>
          <p:nvPr/>
        </p:nvPicPr>
        <p:blipFill>
          <a:blip r:embed="rId4"/>
          <a:stretch>
            <a:fillRect/>
          </a:stretch>
        </p:blipFill>
        <p:spPr>
          <a:xfrm>
            <a:off x="6018245" y="64732"/>
            <a:ext cx="6008913" cy="2804432"/>
          </a:xfrm>
          <a:prstGeom prst="rect">
            <a:avLst/>
          </a:prstGeom>
        </p:spPr>
      </p:pic>
      <p:pic>
        <p:nvPicPr>
          <p:cNvPr id="9" name="Picture 8">
            <a:extLst>
              <a:ext uri="{FF2B5EF4-FFF2-40B4-BE49-F238E27FC236}">
                <a16:creationId xmlns:a16="http://schemas.microsoft.com/office/drawing/2014/main" id="{9BA04264-3731-33F3-B441-20D821720A3E}"/>
              </a:ext>
            </a:extLst>
          </p:cNvPr>
          <p:cNvPicPr>
            <a:picLocks noChangeAspect="1"/>
          </p:cNvPicPr>
          <p:nvPr/>
        </p:nvPicPr>
        <p:blipFill>
          <a:blip r:embed="rId5"/>
          <a:stretch>
            <a:fillRect/>
          </a:stretch>
        </p:blipFill>
        <p:spPr>
          <a:xfrm>
            <a:off x="108857" y="4051817"/>
            <a:ext cx="5909388" cy="2751947"/>
          </a:xfrm>
          <a:prstGeom prst="rect">
            <a:avLst/>
          </a:prstGeom>
        </p:spPr>
      </p:pic>
      <p:pic>
        <p:nvPicPr>
          <p:cNvPr id="13" name="Picture 12">
            <a:extLst>
              <a:ext uri="{FF2B5EF4-FFF2-40B4-BE49-F238E27FC236}">
                <a16:creationId xmlns:a16="http://schemas.microsoft.com/office/drawing/2014/main" id="{58A4163C-6181-6D80-344A-A3ED52A960D5}"/>
              </a:ext>
            </a:extLst>
          </p:cNvPr>
          <p:cNvPicPr>
            <a:picLocks noChangeAspect="1"/>
          </p:cNvPicPr>
          <p:nvPr/>
        </p:nvPicPr>
        <p:blipFill>
          <a:blip r:embed="rId6"/>
          <a:stretch>
            <a:fillRect/>
          </a:stretch>
        </p:blipFill>
        <p:spPr>
          <a:xfrm>
            <a:off x="6096000" y="4036576"/>
            <a:ext cx="5987143" cy="2751947"/>
          </a:xfrm>
          <a:prstGeom prst="rect">
            <a:avLst/>
          </a:prstGeom>
        </p:spPr>
      </p:pic>
    </p:spTree>
    <p:extLst>
      <p:ext uri="{BB962C8B-B14F-4D97-AF65-F5344CB8AC3E}">
        <p14:creationId xmlns:p14="http://schemas.microsoft.com/office/powerpoint/2010/main" val="1159239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E99FB8-17F1-47ED-8BF7-8C6713F261E5}"/>
              </a:ext>
            </a:extLst>
          </p:cNvPr>
          <p:cNvSpPr txBox="1"/>
          <p:nvPr/>
        </p:nvSpPr>
        <p:spPr>
          <a:xfrm>
            <a:off x="2324911" y="1503665"/>
            <a:ext cx="7752944" cy="2665217"/>
          </a:xfrm>
          <a:prstGeom prst="rect">
            <a:avLst/>
          </a:prstGeom>
          <a:noFill/>
        </p:spPr>
        <p:txBody>
          <a:bodyPr wrap="square">
            <a:spAutoFit/>
          </a:bodyPr>
          <a:lstStyle/>
          <a:p>
            <a:pPr algn="ctr">
              <a:lnSpc>
                <a:spcPct val="107000"/>
              </a:lnSpc>
              <a:spcAft>
                <a:spcPts val="800"/>
              </a:spcAft>
              <a:buNone/>
            </a:pP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Prima zi a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mobilității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reprezentat</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un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început</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valoros</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motivant</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pentru</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toți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participanții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Activități</a:t>
            </a:r>
            <a:r>
              <a:rPr lang="en-US"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principale</a:t>
            </a:r>
            <a:r>
              <a:rPr lang="en-US"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ctr">
              <a:lnSpc>
                <a:spcPct val="107000"/>
              </a:lnSpc>
              <a:spcAft>
                <a:spcPts val="800"/>
              </a:spcAft>
              <a:buSzPts val="1000"/>
              <a:buFont typeface="Symbol" panose="05050102010706020507" pitchFamily="18" charset="2"/>
              <a:buChar char=""/>
              <a:tabLst>
                <a:tab pos="457200" algn="l"/>
              </a:tabLst>
            </a:pP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discurs</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de bun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venit</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susținut</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de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directorul</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școlii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IES </a:t>
            </a:r>
            <a:r>
              <a:rPr lang="en-US" sz="18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Vecindario</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ctr">
              <a:lnSpc>
                <a:spcPct val="107000"/>
              </a:lnSpc>
              <a:spcAft>
                <a:spcPts val="800"/>
              </a:spcAft>
              <a:buSzPts val="1000"/>
              <a:buFont typeface="Symbol" panose="05050102010706020507" pitchFamily="18" charset="2"/>
              <a:buChar char=""/>
              <a:tabLst>
                <a:tab pos="457200" algn="l"/>
              </a:tabLst>
            </a:pP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tur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ghidat</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al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școlii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prezentarea</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sistemului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educațional</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spaniol</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ctr">
              <a:lnSpc>
                <a:spcPct val="107000"/>
              </a:lnSpc>
              <a:spcAft>
                <a:spcPts val="800"/>
              </a:spcAft>
              <a:buSzPts val="1000"/>
              <a:buFont typeface="Symbol" panose="05050102010706020507" pitchFamily="18" charset="2"/>
              <a:buChar char=""/>
              <a:tabLst>
                <a:tab pos="457200" algn="l"/>
              </a:tabLst>
            </a:pP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jocuri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de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cunoaștere</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în</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cadrul</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celor</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14 </a:t>
            </a:r>
            <a:r>
              <a:rPr lang="en-US" sz="18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echipe</a:t>
            </a:r>
            <a:r>
              <a:rPr lang="en-US"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internaționale</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ctr">
              <a:lnSpc>
                <a:spcPct val="107000"/>
              </a:lnSpc>
              <a:spcAft>
                <a:spcPts val="800"/>
              </a:spcAft>
              <a:buSzPts val="1000"/>
              <a:buFont typeface="Symbol" panose="05050102010706020507" pitchFamily="18" charset="2"/>
              <a:buChar char=""/>
              <a:tabLst>
                <a:tab pos="457200" algn="l"/>
              </a:tabLst>
            </a:pP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vizită</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culturală</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în</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Vegueta</a:t>
            </a:r>
            <a:r>
              <a:rPr lang="en-US"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 Las Palmas</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cu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oprire</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la </a:t>
            </a:r>
            <a:r>
              <a:rPr lang="en-US"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Casa de Colón</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4D1D41A6-8A07-9E07-8E36-143E8473D35F}"/>
              </a:ext>
            </a:extLst>
          </p:cNvPr>
          <p:cNvPicPr>
            <a:picLocks noChangeAspect="1"/>
          </p:cNvPicPr>
          <p:nvPr/>
        </p:nvPicPr>
        <p:blipFill>
          <a:blip r:embed="rId2"/>
          <a:stretch>
            <a:fillRect/>
          </a:stretch>
        </p:blipFill>
        <p:spPr>
          <a:xfrm rot="720000">
            <a:off x="8510739" y="4492372"/>
            <a:ext cx="3352800" cy="1885950"/>
          </a:xfrm>
          <a:prstGeom prst="rect">
            <a:avLst/>
          </a:prstGeom>
        </p:spPr>
      </p:pic>
      <p:pic>
        <p:nvPicPr>
          <p:cNvPr id="7" name="Picture 6">
            <a:extLst>
              <a:ext uri="{FF2B5EF4-FFF2-40B4-BE49-F238E27FC236}">
                <a16:creationId xmlns:a16="http://schemas.microsoft.com/office/drawing/2014/main" id="{E76B9E28-E719-2B2F-0A39-5005D28252C3}"/>
              </a:ext>
            </a:extLst>
          </p:cNvPr>
          <p:cNvPicPr>
            <a:picLocks noChangeAspect="1"/>
          </p:cNvPicPr>
          <p:nvPr/>
        </p:nvPicPr>
        <p:blipFill>
          <a:blip r:embed="rId3"/>
          <a:stretch>
            <a:fillRect/>
          </a:stretch>
        </p:blipFill>
        <p:spPr>
          <a:xfrm rot="20400000">
            <a:off x="223654" y="4622136"/>
            <a:ext cx="2976931" cy="1704089"/>
          </a:xfrm>
          <a:prstGeom prst="rect">
            <a:avLst/>
          </a:prstGeom>
        </p:spPr>
      </p:pic>
      <p:pic>
        <p:nvPicPr>
          <p:cNvPr id="9" name="Picture 8">
            <a:extLst>
              <a:ext uri="{FF2B5EF4-FFF2-40B4-BE49-F238E27FC236}">
                <a16:creationId xmlns:a16="http://schemas.microsoft.com/office/drawing/2014/main" id="{39431732-DE79-FA40-51EC-F66A1A357197}"/>
              </a:ext>
            </a:extLst>
          </p:cNvPr>
          <p:cNvPicPr>
            <a:picLocks noChangeAspect="1"/>
          </p:cNvPicPr>
          <p:nvPr/>
        </p:nvPicPr>
        <p:blipFill>
          <a:blip r:embed="rId4"/>
          <a:stretch>
            <a:fillRect/>
          </a:stretch>
        </p:blipFill>
        <p:spPr>
          <a:xfrm>
            <a:off x="4000785" y="4380069"/>
            <a:ext cx="4053718" cy="2280217"/>
          </a:xfrm>
          <a:prstGeom prst="rect">
            <a:avLst/>
          </a:prstGeom>
        </p:spPr>
      </p:pic>
      <p:pic>
        <p:nvPicPr>
          <p:cNvPr id="11" name="Picture 10">
            <a:extLst>
              <a:ext uri="{FF2B5EF4-FFF2-40B4-BE49-F238E27FC236}">
                <a16:creationId xmlns:a16="http://schemas.microsoft.com/office/drawing/2014/main" id="{A995FB73-436C-9BD9-9A0E-CCD9B6355EC1}"/>
              </a:ext>
            </a:extLst>
          </p:cNvPr>
          <p:cNvPicPr>
            <a:picLocks noChangeAspect="1"/>
          </p:cNvPicPr>
          <p:nvPr/>
        </p:nvPicPr>
        <p:blipFill>
          <a:blip r:embed="rId5"/>
          <a:stretch>
            <a:fillRect/>
          </a:stretch>
        </p:blipFill>
        <p:spPr>
          <a:xfrm rot="-180000">
            <a:off x="340635" y="1861795"/>
            <a:ext cx="1813216" cy="2408226"/>
          </a:xfrm>
          <a:prstGeom prst="rect">
            <a:avLst/>
          </a:prstGeom>
        </p:spPr>
      </p:pic>
      <p:pic>
        <p:nvPicPr>
          <p:cNvPr id="13" name="Picture 12">
            <a:extLst>
              <a:ext uri="{FF2B5EF4-FFF2-40B4-BE49-F238E27FC236}">
                <a16:creationId xmlns:a16="http://schemas.microsoft.com/office/drawing/2014/main" id="{367EA19D-9E08-23DF-496F-818982D7D80B}"/>
              </a:ext>
            </a:extLst>
          </p:cNvPr>
          <p:cNvPicPr>
            <a:picLocks noChangeAspect="1"/>
          </p:cNvPicPr>
          <p:nvPr/>
        </p:nvPicPr>
        <p:blipFill>
          <a:blip r:embed="rId6"/>
          <a:stretch>
            <a:fillRect/>
          </a:stretch>
        </p:blipFill>
        <p:spPr>
          <a:xfrm>
            <a:off x="9867089" y="377419"/>
            <a:ext cx="1928813" cy="3429001"/>
          </a:xfrm>
          <a:prstGeom prst="rect">
            <a:avLst/>
          </a:prstGeom>
        </p:spPr>
      </p:pic>
      <p:pic>
        <p:nvPicPr>
          <p:cNvPr id="17" name="Picture 16">
            <a:extLst>
              <a:ext uri="{FF2B5EF4-FFF2-40B4-BE49-F238E27FC236}">
                <a16:creationId xmlns:a16="http://schemas.microsoft.com/office/drawing/2014/main" id="{59E73FA8-6224-15A9-CFB4-AE2D2262B03D}"/>
              </a:ext>
            </a:extLst>
          </p:cNvPr>
          <p:cNvPicPr>
            <a:picLocks noChangeAspect="1"/>
          </p:cNvPicPr>
          <p:nvPr/>
        </p:nvPicPr>
        <p:blipFill>
          <a:blip r:embed="rId7"/>
          <a:stretch>
            <a:fillRect/>
          </a:stretch>
        </p:blipFill>
        <p:spPr>
          <a:xfrm>
            <a:off x="6679757" y="47912"/>
            <a:ext cx="2561175" cy="1512000"/>
          </a:xfrm>
          <a:prstGeom prst="rect">
            <a:avLst/>
          </a:prstGeom>
        </p:spPr>
      </p:pic>
      <p:pic>
        <p:nvPicPr>
          <p:cNvPr id="19" name="Picture 18">
            <a:extLst>
              <a:ext uri="{FF2B5EF4-FFF2-40B4-BE49-F238E27FC236}">
                <a16:creationId xmlns:a16="http://schemas.microsoft.com/office/drawing/2014/main" id="{BB50470C-C6C8-59C5-87CC-9CF609C9BD5A}"/>
              </a:ext>
            </a:extLst>
          </p:cNvPr>
          <p:cNvPicPr>
            <a:picLocks noChangeAspect="1"/>
          </p:cNvPicPr>
          <p:nvPr/>
        </p:nvPicPr>
        <p:blipFill>
          <a:blip r:embed="rId8"/>
          <a:stretch>
            <a:fillRect/>
          </a:stretch>
        </p:blipFill>
        <p:spPr>
          <a:xfrm>
            <a:off x="126332" y="188253"/>
            <a:ext cx="2448000" cy="1512000"/>
          </a:xfrm>
          <a:prstGeom prst="rect">
            <a:avLst/>
          </a:prstGeom>
        </p:spPr>
      </p:pic>
      <p:pic>
        <p:nvPicPr>
          <p:cNvPr id="21" name="Picture 20">
            <a:extLst>
              <a:ext uri="{FF2B5EF4-FFF2-40B4-BE49-F238E27FC236}">
                <a16:creationId xmlns:a16="http://schemas.microsoft.com/office/drawing/2014/main" id="{C01A56E4-FB4E-397F-AFD7-128F24BDE775}"/>
              </a:ext>
            </a:extLst>
          </p:cNvPr>
          <p:cNvPicPr>
            <a:picLocks noChangeAspect="1"/>
          </p:cNvPicPr>
          <p:nvPr/>
        </p:nvPicPr>
        <p:blipFill>
          <a:blip r:embed="rId9"/>
          <a:stretch>
            <a:fillRect/>
          </a:stretch>
        </p:blipFill>
        <p:spPr>
          <a:xfrm>
            <a:off x="3317571" y="44889"/>
            <a:ext cx="2674668" cy="1504501"/>
          </a:xfrm>
          <a:prstGeom prst="rect">
            <a:avLst/>
          </a:prstGeom>
        </p:spPr>
      </p:pic>
    </p:spTree>
    <p:extLst>
      <p:ext uri="{BB962C8B-B14F-4D97-AF65-F5344CB8AC3E}">
        <p14:creationId xmlns:p14="http://schemas.microsoft.com/office/powerpoint/2010/main" val="1527967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E2FFE1-407A-3462-476D-46EDEB9E5739}"/>
              </a:ext>
            </a:extLst>
          </p:cNvPr>
          <p:cNvSpPr txBox="1"/>
          <p:nvPr/>
        </p:nvSpPr>
        <p:spPr>
          <a:xfrm>
            <a:off x="3054485" y="2244573"/>
            <a:ext cx="6108970" cy="2368854"/>
          </a:xfrm>
          <a:prstGeom prst="rect">
            <a:avLst/>
          </a:prstGeom>
          <a:noFill/>
        </p:spPr>
        <p:txBody>
          <a:bodyPr wrap="square">
            <a:spAutoFit/>
          </a:bodyPr>
          <a:lstStyle/>
          <a:p>
            <a:pPr>
              <a:lnSpc>
                <a:spcPct val="107000"/>
              </a:lnSpc>
              <a:spcAft>
                <a:spcPts val="800"/>
              </a:spcAft>
              <a:buNone/>
            </a:pP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Participarea</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la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activitățile</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din prima zi a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contribuit</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la:</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integrarea</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rapidă</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într</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-un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mediu</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multicultural;</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dezvoltarea</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competențelor</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de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comunicare</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în</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limbi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străine</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stimularea</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cooperării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lucrului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în</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echipă</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îmbogățirea</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culturii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generale;</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creșterea</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motivației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pentru</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implicarea</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activă</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în</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proiect</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5E78C521-BBC0-30BD-E6CA-424264098728}"/>
              </a:ext>
            </a:extLst>
          </p:cNvPr>
          <p:cNvPicPr>
            <a:picLocks noChangeAspect="1"/>
          </p:cNvPicPr>
          <p:nvPr/>
        </p:nvPicPr>
        <p:blipFill>
          <a:blip r:embed="rId2"/>
          <a:stretch>
            <a:fillRect/>
          </a:stretch>
        </p:blipFill>
        <p:spPr>
          <a:xfrm rot="720000">
            <a:off x="622904" y="295347"/>
            <a:ext cx="1846395" cy="2953801"/>
          </a:xfrm>
          <a:prstGeom prst="rect">
            <a:avLst/>
          </a:prstGeom>
        </p:spPr>
      </p:pic>
      <p:pic>
        <p:nvPicPr>
          <p:cNvPr id="7" name="Picture 6">
            <a:extLst>
              <a:ext uri="{FF2B5EF4-FFF2-40B4-BE49-F238E27FC236}">
                <a16:creationId xmlns:a16="http://schemas.microsoft.com/office/drawing/2014/main" id="{71B24433-961B-15E7-29BA-29123819E91D}"/>
              </a:ext>
            </a:extLst>
          </p:cNvPr>
          <p:cNvPicPr>
            <a:picLocks noChangeAspect="1"/>
          </p:cNvPicPr>
          <p:nvPr/>
        </p:nvPicPr>
        <p:blipFill>
          <a:blip r:embed="rId3"/>
          <a:stretch>
            <a:fillRect/>
          </a:stretch>
        </p:blipFill>
        <p:spPr>
          <a:xfrm rot="-900000">
            <a:off x="983832" y="3635774"/>
            <a:ext cx="1979932" cy="2902394"/>
          </a:xfrm>
          <a:prstGeom prst="rect">
            <a:avLst/>
          </a:prstGeom>
        </p:spPr>
      </p:pic>
      <p:pic>
        <p:nvPicPr>
          <p:cNvPr id="9" name="Picture 8">
            <a:extLst>
              <a:ext uri="{FF2B5EF4-FFF2-40B4-BE49-F238E27FC236}">
                <a16:creationId xmlns:a16="http://schemas.microsoft.com/office/drawing/2014/main" id="{DB8C5486-502E-B846-B015-CC5C73E07596}"/>
              </a:ext>
            </a:extLst>
          </p:cNvPr>
          <p:cNvPicPr>
            <a:picLocks noChangeAspect="1"/>
          </p:cNvPicPr>
          <p:nvPr/>
        </p:nvPicPr>
        <p:blipFill>
          <a:blip r:embed="rId4"/>
          <a:stretch>
            <a:fillRect/>
          </a:stretch>
        </p:blipFill>
        <p:spPr>
          <a:xfrm>
            <a:off x="3386848" y="223737"/>
            <a:ext cx="5008124" cy="2020836"/>
          </a:xfrm>
          <a:prstGeom prst="rect">
            <a:avLst/>
          </a:prstGeom>
        </p:spPr>
      </p:pic>
      <p:pic>
        <p:nvPicPr>
          <p:cNvPr id="11" name="Picture 10">
            <a:extLst>
              <a:ext uri="{FF2B5EF4-FFF2-40B4-BE49-F238E27FC236}">
                <a16:creationId xmlns:a16="http://schemas.microsoft.com/office/drawing/2014/main" id="{75E6ABC3-799A-0679-9E9A-432766A04B82}"/>
              </a:ext>
            </a:extLst>
          </p:cNvPr>
          <p:cNvPicPr>
            <a:picLocks noChangeAspect="1"/>
          </p:cNvPicPr>
          <p:nvPr/>
        </p:nvPicPr>
        <p:blipFill>
          <a:blip r:embed="rId5"/>
          <a:stretch>
            <a:fillRect/>
          </a:stretch>
        </p:blipFill>
        <p:spPr>
          <a:xfrm>
            <a:off x="3936459" y="4613427"/>
            <a:ext cx="4760069" cy="2089754"/>
          </a:xfrm>
          <a:prstGeom prst="rect">
            <a:avLst/>
          </a:prstGeom>
        </p:spPr>
      </p:pic>
      <p:pic>
        <p:nvPicPr>
          <p:cNvPr id="13" name="Picture 12">
            <a:extLst>
              <a:ext uri="{FF2B5EF4-FFF2-40B4-BE49-F238E27FC236}">
                <a16:creationId xmlns:a16="http://schemas.microsoft.com/office/drawing/2014/main" id="{0A32BAB9-EF1C-8239-83F9-D17EEE488327}"/>
              </a:ext>
            </a:extLst>
          </p:cNvPr>
          <p:cNvPicPr>
            <a:picLocks noChangeAspect="1"/>
          </p:cNvPicPr>
          <p:nvPr/>
        </p:nvPicPr>
        <p:blipFill>
          <a:blip r:embed="rId6"/>
          <a:stretch>
            <a:fillRect/>
          </a:stretch>
        </p:blipFill>
        <p:spPr>
          <a:xfrm>
            <a:off x="8886373" y="350196"/>
            <a:ext cx="3059194" cy="6138153"/>
          </a:xfrm>
          <a:prstGeom prst="rect">
            <a:avLst/>
          </a:prstGeom>
        </p:spPr>
      </p:pic>
    </p:spTree>
    <p:extLst>
      <p:ext uri="{BB962C8B-B14F-4D97-AF65-F5344CB8AC3E}">
        <p14:creationId xmlns:p14="http://schemas.microsoft.com/office/powerpoint/2010/main" val="735698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6B69E-C1D5-55C3-B7A0-50A3B920491D}"/>
              </a:ext>
            </a:extLst>
          </p:cNvPr>
          <p:cNvSpPr>
            <a:spLocks noGrp="1"/>
          </p:cNvSpPr>
          <p:nvPr>
            <p:ph type="title"/>
          </p:nvPr>
        </p:nvSpPr>
        <p:spPr/>
        <p:txBody>
          <a:bodyPr/>
          <a:lstStyle/>
          <a:p>
            <a:endParaRPr lang="ro-RO" dirty="0"/>
          </a:p>
        </p:txBody>
      </p:sp>
      <p:sp>
        <p:nvSpPr>
          <p:cNvPr id="3" name="Content Placeholder 2">
            <a:extLst>
              <a:ext uri="{FF2B5EF4-FFF2-40B4-BE49-F238E27FC236}">
                <a16:creationId xmlns:a16="http://schemas.microsoft.com/office/drawing/2014/main" id="{F2781E97-4C81-8F62-823F-4D413FA2633C}"/>
              </a:ext>
            </a:extLst>
          </p:cNvPr>
          <p:cNvSpPr>
            <a:spLocks noGrp="1"/>
          </p:cNvSpPr>
          <p:nvPr>
            <p:ph idx="1"/>
          </p:nvPr>
        </p:nvSpPr>
        <p:spPr>
          <a:xfrm>
            <a:off x="684212" y="685799"/>
            <a:ext cx="6027873" cy="4323945"/>
          </a:xfrm>
        </p:spPr>
        <p:txBody>
          <a:bodyPr>
            <a:normAutofit fontScale="85000" lnSpcReduction="10000"/>
          </a:bodyPr>
          <a:lstStyle/>
          <a:p>
            <a:r>
              <a:rPr lang="en-US" b="1" dirty="0" err="1">
                <a:solidFill>
                  <a:srgbClr val="C00000"/>
                </a:solidFill>
              </a:rPr>
              <a:t>Ziua</a:t>
            </a:r>
            <a:r>
              <a:rPr lang="en-US" b="1" dirty="0">
                <a:solidFill>
                  <a:srgbClr val="C00000"/>
                </a:solidFill>
              </a:rPr>
              <a:t> a II-a: </a:t>
            </a:r>
            <a:r>
              <a:rPr lang="en-US" b="1" dirty="0" err="1">
                <a:solidFill>
                  <a:srgbClr val="C00000"/>
                </a:solidFill>
              </a:rPr>
              <a:t>Educație</a:t>
            </a:r>
            <a:r>
              <a:rPr lang="en-US" b="1" dirty="0">
                <a:solidFill>
                  <a:srgbClr val="C00000"/>
                </a:solidFill>
              </a:rPr>
              <a:t> </a:t>
            </a:r>
            <a:r>
              <a:rPr lang="en-US" b="1" dirty="0" err="1">
                <a:solidFill>
                  <a:srgbClr val="C00000"/>
                </a:solidFill>
              </a:rPr>
              <a:t>și</a:t>
            </a:r>
            <a:r>
              <a:rPr lang="en-US" b="1" dirty="0">
                <a:solidFill>
                  <a:srgbClr val="C00000"/>
                </a:solidFill>
              </a:rPr>
              <a:t> </a:t>
            </a:r>
            <a:r>
              <a:rPr lang="en-US" b="1" dirty="0" err="1">
                <a:solidFill>
                  <a:srgbClr val="C00000"/>
                </a:solidFill>
              </a:rPr>
              <a:t>cooperare</a:t>
            </a:r>
            <a:r>
              <a:rPr lang="en-US" b="1" dirty="0">
                <a:solidFill>
                  <a:srgbClr val="C00000"/>
                </a:solidFill>
              </a:rPr>
              <a:t> </a:t>
            </a:r>
            <a:r>
              <a:rPr lang="en-US" b="1" dirty="0" err="1">
                <a:solidFill>
                  <a:srgbClr val="C00000"/>
                </a:solidFill>
              </a:rPr>
              <a:t>interculturală</a:t>
            </a:r>
            <a:endParaRPr lang="ro-RO" dirty="0">
              <a:solidFill>
                <a:srgbClr val="C00000"/>
              </a:solidFill>
            </a:endParaRPr>
          </a:p>
          <a:p>
            <a:r>
              <a:rPr lang="en-US" dirty="0">
                <a:solidFill>
                  <a:srgbClr val="C00000"/>
                </a:solidFill>
              </a:rPr>
              <a:t>A </a:t>
            </a:r>
            <a:r>
              <a:rPr lang="en-US" dirty="0" err="1">
                <a:solidFill>
                  <a:srgbClr val="C00000"/>
                </a:solidFill>
              </a:rPr>
              <a:t>doua</a:t>
            </a:r>
            <a:r>
              <a:rPr lang="en-US" dirty="0">
                <a:solidFill>
                  <a:srgbClr val="C00000"/>
                </a:solidFill>
              </a:rPr>
              <a:t> zi a </a:t>
            </a:r>
            <a:r>
              <a:rPr lang="en-US" dirty="0" err="1">
                <a:solidFill>
                  <a:srgbClr val="C00000"/>
                </a:solidFill>
              </a:rPr>
              <a:t>fost</a:t>
            </a:r>
            <a:r>
              <a:rPr lang="en-US" dirty="0">
                <a:solidFill>
                  <a:srgbClr val="C00000"/>
                </a:solidFill>
              </a:rPr>
              <a:t> </a:t>
            </a:r>
            <a:r>
              <a:rPr lang="en-US" dirty="0" err="1">
                <a:solidFill>
                  <a:srgbClr val="C00000"/>
                </a:solidFill>
              </a:rPr>
              <a:t>dedicată</a:t>
            </a:r>
            <a:r>
              <a:rPr lang="en-US" dirty="0">
                <a:solidFill>
                  <a:srgbClr val="C00000"/>
                </a:solidFill>
              </a:rPr>
              <a:t> </a:t>
            </a:r>
            <a:r>
              <a:rPr lang="en-US" dirty="0" err="1">
                <a:solidFill>
                  <a:srgbClr val="C00000"/>
                </a:solidFill>
              </a:rPr>
              <a:t>schimbului</a:t>
            </a:r>
            <a:r>
              <a:rPr lang="en-US" dirty="0">
                <a:solidFill>
                  <a:srgbClr val="C00000"/>
                </a:solidFill>
              </a:rPr>
              <a:t> </a:t>
            </a:r>
            <a:r>
              <a:rPr lang="en-US" dirty="0" err="1">
                <a:solidFill>
                  <a:srgbClr val="C00000"/>
                </a:solidFill>
              </a:rPr>
              <a:t>educațional</a:t>
            </a:r>
            <a:r>
              <a:rPr lang="en-US" dirty="0">
                <a:solidFill>
                  <a:srgbClr val="C00000"/>
                </a:solidFill>
              </a:rPr>
              <a:t> </a:t>
            </a:r>
            <a:r>
              <a:rPr lang="en-US" dirty="0" err="1">
                <a:solidFill>
                  <a:srgbClr val="C00000"/>
                </a:solidFill>
              </a:rPr>
              <a:t>și</a:t>
            </a:r>
            <a:r>
              <a:rPr lang="en-US" dirty="0">
                <a:solidFill>
                  <a:srgbClr val="C00000"/>
                </a:solidFill>
              </a:rPr>
              <a:t> </a:t>
            </a:r>
            <a:r>
              <a:rPr lang="en-US" dirty="0" err="1">
                <a:solidFill>
                  <a:srgbClr val="C00000"/>
                </a:solidFill>
              </a:rPr>
              <a:t>colaborării</a:t>
            </a:r>
            <a:r>
              <a:rPr lang="en-US" dirty="0">
                <a:solidFill>
                  <a:srgbClr val="C00000"/>
                </a:solidFill>
              </a:rPr>
              <a:t>.</a:t>
            </a:r>
            <a:endParaRPr lang="ro-RO" dirty="0">
              <a:solidFill>
                <a:srgbClr val="C00000"/>
              </a:solidFill>
            </a:endParaRPr>
          </a:p>
          <a:p>
            <a:r>
              <a:rPr lang="en-US" b="1" dirty="0" err="1">
                <a:solidFill>
                  <a:srgbClr val="C00000"/>
                </a:solidFill>
              </a:rPr>
              <a:t>Activități</a:t>
            </a:r>
            <a:r>
              <a:rPr lang="en-US" b="1" dirty="0">
                <a:solidFill>
                  <a:srgbClr val="C00000"/>
                </a:solidFill>
              </a:rPr>
              <a:t> </a:t>
            </a:r>
            <a:r>
              <a:rPr lang="en-US" b="1" dirty="0" err="1">
                <a:solidFill>
                  <a:srgbClr val="C00000"/>
                </a:solidFill>
              </a:rPr>
              <a:t>desfășurate</a:t>
            </a:r>
            <a:r>
              <a:rPr lang="en-US" b="1" dirty="0">
                <a:solidFill>
                  <a:srgbClr val="C00000"/>
                </a:solidFill>
              </a:rPr>
              <a:t>:</a:t>
            </a:r>
            <a:endParaRPr lang="ro-RO" dirty="0">
              <a:solidFill>
                <a:srgbClr val="C00000"/>
              </a:solidFill>
            </a:endParaRPr>
          </a:p>
          <a:p>
            <a:pPr lvl="0"/>
            <a:r>
              <a:rPr lang="en-US" dirty="0" err="1">
                <a:solidFill>
                  <a:srgbClr val="C00000"/>
                </a:solidFill>
              </a:rPr>
              <a:t>participarea</a:t>
            </a:r>
            <a:r>
              <a:rPr lang="en-US" dirty="0">
                <a:solidFill>
                  <a:srgbClr val="C00000"/>
                </a:solidFill>
              </a:rPr>
              <a:t> </a:t>
            </a:r>
            <a:r>
              <a:rPr lang="en-US" dirty="0" err="1">
                <a:solidFill>
                  <a:srgbClr val="C00000"/>
                </a:solidFill>
              </a:rPr>
              <a:t>elevilor</a:t>
            </a:r>
            <a:r>
              <a:rPr lang="en-US" dirty="0">
                <a:solidFill>
                  <a:srgbClr val="C00000"/>
                </a:solidFill>
              </a:rPr>
              <a:t> la ore de curs la IES </a:t>
            </a:r>
            <a:r>
              <a:rPr lang="en-US" dirty="0" err="1">
                <a:solidFill>
                  <a:srgbClr val="C00000"/>
                </a:solidFill>
              </a:rPr>
              <a:t>Vecindario</a:t>
            </a:r>
            <a:r>
              <a:rPr lang="en-US" dirty="0">
                <a:solidFill>
                  <a:srgbClr val="C00000"/>
                </a:solidFill>
              </a:rPr>
              <a:t>;</a:t>
            </a:r>
            <a:endParaRPr lang="ro-RO" dirty="0">
              <a:solidFill>
                <a:srgbClr val="C00000"/>
              </a:solidFill>
            </a:endParaRPr>
          </a:p>
          <a:p>
            <a:pPr lvl="0"/>
            <a:r>
              <a:rPr lang="en-US" dirty="0" err="1">
                <a:solidFill>
                  <a:srgbClr val="C00000"/>
                </a:solidFill>
              </a:rPr>
              <a:t>discuții</a:t>
            </a:r>
            <a:r>
              <a:rPr lang="en-US" dirty="0">
                <a:solidFill>
                  <a:srgbClr val="C00000"/>
                </a:solidFill>
              </a:rPr>
              <a:t> comparative </a:t>
            </a:r>
            <a:r>
              <a:rPr lang="en-US" dirty="0" err="1">
                <a:solidFill>
                  <a:srgbClr val="C00000"/>
                </a:solidFill>
              </a:rPr>
              <a:t>despre</a:t>
            </a:r>
            <a:r>
              <a:rPr lang="en-US" dirty="0">
                <a:solidFill>
                  <a:srgbClr val="C00000"/>
                </a:solidFill>
              </a:rPr>
              <a:t> </a:t>
            </a:r>
            <a:r>
              <a:rPr lang="en-US" dirty="0" err="1">
                <a:solidFill>
                  <a:srgbClr val="C00000"/>
                </a:solidFill>
              </a:rPr>
              <a:t>sistemele</a:t>
            </a:r>
            <a:r>
              <a:rPr lang="en-US" dirty="0">
                <a:solidFill>
                  <a:srgbClr val="C00000"/>
                </a:solidFill>
              </a:rPr>
              <a:t> </a:t>
            </a:r>
            <a:r>
              <a:rPr lang="en-US" dirty="0" err="1">
                <a:solidFill>
                  <a:srgbClr val="C00000"/>
                </a:solidFill>
              </a:rPr>
              <a:t>educaționale</a:t>
            </a:r>
            <a:r>
              <a:rPr lang="en-US" dirty="0">
                <a:solidFill>
                  <a:srgbClr val="C00000"/>
                </a:solidFill>
              </a:rPr>
              <a:t> </a:t>
            </a:r>
            <a:r>
              <a:rPr lang="en-US" dirty="0" err="1">
                <a:solidFill>
                  <a:srgbClr val="C00000"/>
                </a:solidFill>
              </a:rPr>
              <a:t>europene</a:t>
            </a:r>
            <a:r>
              <a:rPr lang="en-US" dirty="0">
                <a:solidFill>
                  <a:srgbClr val="C00000"/>
                </a:solidFill>
              </a:rPr>
              <a:t>;</a:t>
            </a:r>
            <a:endParaRPr lang="ro-RO" dirty="0">
              <a:solidFill>
                <a:srgbClr val="C00000"/>
              </a:solidFill>
            </a:endParaRPr>
          </a:p>
          <a:p>
            <a:pPr lvl="0"/>
            <a:r>
              <a:rPr lang="en-US" dirty="0" err="1">
                <a:solidFill>
                  <a:srgbClr val="C00000"/>
                </a:solidFill>
              </a:rPr>
              <a:t>activitatea</a:t>
            </a:r>
            <a:r>
              <a:rPr lang="en-US" dirty="0">
                <a:solidFill>
                  <a:srgbClr val="C00000"/>
                </a:solidFill>
              </a:rPr>
              <a:t> </a:t>
            </a:r>
            <a:r>
              <a:rPr lang="en-US" dirty="0" err="1">
                <a:solidFill>
                  <a:srgbClr val="C00000"/>
                </a:solidFill>
              </a:rPr>
              <a:t>colaborativă</a:t>
            </a:r>
            <a:r>
              <a:rPr lang="en-US" dirty="0">
                <a:solidFill>
                  <a:srgbClr val="C00000"/>
                </a:solidFill>
              </a:rPr>
              <a:t> </a:t>
            </a:r>
            <a:r>
              <a:rPr lang="en-US" b="1" dirty="0">
                <a:solidFill>
                  <a:srgbClr val="C00000"/>
                </a:solidFill>
              </a:rPr>
              <a:t>„Our Peace Beats”</a:t>
            </a:r>
            <a:r>
              <a:rPr lang="en-US" dirty="0">
                <a:solidFill>
                  <a:srgbClr val="C00000"/>
                </a:solidFill>
              </a:rPr>
              <a:t>, </a:t>
            </a:r>
            <a:r>
              <a:rPr lang="en-US" dirty="0" err="1">
                <a:solidFill>
                  <a:srgbClr val="C00000"/>
                </a:solidFill>
              </a:rPr>
              <a:t>în</a:t>
            </a:r>
            <a:r>
              <a:rPr lang="en-US" dirty="0">
                <a:solidFill>
                  <a:srgbClr val="C00000"/>
                </a:solidFill>
              </a:rPr>
              <a:t> </a:t>
            </a:r>
            <a:r>
              <a:rPr lang="en-US" dirty="0" err="1">
                <a:solidFill>
                  <a:srgbClr val="C00000"/>
                </a:solidFill>
              </a:rPr>
              <a:t>grupe</a:t>
            </a:r>
            <a:r>
              <a:rPr lang="en-US" dirty="0">
                <a:solidFill>
                  <a:srgbClr val="C00000"/>
                </a:solidFill>
              </a:rPr>
              <a:t> </a:t>
            </a:r>
            <a:r>
              <a:rPr lang="en-US" dirty="0" err="1">
                <a:solidFill>
                  <a:srgbClr val="C00000"/>
                </a:solidFill>
              </a:rPr>
              <a:t>mixte</a:t>
            </a:r>
            <a:r>
              <a:rPr lang="en-US" dirty="0">
                <a:solidFill>
                  <a:srgbClr val="C00000"/>
                </a:solidFill>
              </a:rPr>
              <a:t>;</a:t>
            </a:r>
            <a:endParaRPr lang="ro-RO" dirty="0">
              <a:solidFill>
                <a:srgbClr val="C00000"/>
              </a:solidFill>
            </a:endParaRPr>
          </a:p>
          <a:p>
            <a:pPr lvl="0"/>
            <a:r>
              <a:rPr lang="en-US" dirty="0" err="1">
                <a:solidFill>
                  <a:srgbClr val="C00000"/>
                </a:solidFill>
              </a:rPr>
              <a:t>realizarea</a:t>
            </a:r>
            <a:r>
              <a:rPr lang="en-US" dirty="0">
                <a:solidFill>
                  <a:srgbClr val="C00000"/>
                </a:solidFill>
              </a:rPr>
              <a:t> </a:t>
            </a:r>
            <a:r>
              <a:rPr lang="en-US" dirty="0" err="1">
                <a:solidFill>
                  <a:srgbClr val="C00000"/>
                </a:solidFill>
              </a:rPr>
              <a:t>standurilor</a:t>
            </a:r>
            <a:r>
              <a:rPr lang="en-US" dirty="0">
                <a:solidFill>
                  <a:srgbClr val="C00000"/>
                </a:solidFill>
              </a:rPr>
              <a:t> de </a:t>
            </a:r>
            <a:r>
              <a:rPr lang="en-US" dirty="0" err="1">
                <a:solidFill>
                  <a:srgbClr val="C00000"/>
                </a:solidFill>
              </a:rPr>
              <a:t>prezentare</a:t>
            </a:r>
            <a:r>
              <a:rPr lang="en-US" dirty="0">
                <a:solidFill>
                  <a:srgbClr val="C00000"/>
                </a:solidFill>
              </a:rPr>
              <a:t> ale </a:t>
            </a:r>
            <a:r>
              <a:rPr lang="en-US" dirty="0" err="1">
                <a:solidFill>
                  <a:srgbClr val="C00000"/>
                </a:solidFill>
              </a:rPr>
              <a:t>școlilor</a:t>
            </a:r>
            <a:r>
              <a:rPr lang="en-US" dirty="0">
                <a:solidFill>
                  <a:srgbClr val="C00000"/>
                </a:solidFill>
              </a:rPr>
              <a:t> </a:t>
            </a:r>
            <a:r>
              <a:rPr lang="en-US" dirty="0" err="1">
                <a:solidFill>
                  <a:srgbClr val="C00000"/>
                </a:solidFill>
              </a:rPr>
              <a:t>participante</a:t>
            </a:r>
            <a:r>
              <a:rPr lang="en-US" dirty="0">
                <a:solidFill>
                  <a:srgbClr val="C00000"/>
                </a:solidFill>
              </a:rPr>
              <a:t>.</a:t>
            </a:r>
            <a:endParaRPr lang="ro-RO" dirty="0">
              <a:solidFill>
                <a:srgbClr val="C00000"/>
              </a:solidFill>
            </a:endParaRPr>
          </a:p>
          <a:p>
            <a:pPr marL="0" indent="0">
              <a:buNone/>
            </a:pPr>
            <a:br>
              <a:rPr lang="en-US" dirty="0"/>
            </a:br>
            <a:endParaRPr lang="ro-RO" dirty="0"/>
          </a:p>
          <a:p>
            <a:endParaRPr lang="ro-RO" dirty="0"/>
          </a:p>
        </p:txBody>
      </p:sp>
      <p:sp>
        <p:nvSpPr>
          <p:cNvPr id="4" name="Text Placeholder 3">
            <a:extLst>
              <a:ext uri="{FF2B5EF4-FFF2-40B4-BE49-F238E27FC236}">
                <a16:creationId xmlns:a16="http://schemas.microsoft.com/office/drawing/2014/main" id="{A1E71239-CB36-73BA-39EA-EBCBA483944C}"/>
              </a:ext>
            </a:extLst>
          </p:cNvPr>
          <p:cNvSpPr>
            <a:spLocks noGrp="1"/>
          </p:cNvSpPr>
          <p:nvPr>
            <p:ph type="body" sz="half" idx="2"/>
          </p:nvPr>
        </p:nvSpPr>
        <p:spPr/>
        <p:txBody>
          <a:bodyPr/>
          <a:lstStyle/>
          <a:p>
            <a:endParaRPr lang="ro-RO" dirty="0"/>
          </a:p>
        </p:txBody>
      </p:sp>
      <p:pic>
        <p:nvPicPr>
          <p:cNvPr id="6" name="Picture 5">
            <a:extLst>
              <a:ext uri="{FF2B5EF4-FFF2-40B4-BE49-F238E27FC236}">
                <a16:creationId xmlns:a16="http://schemas.microsoft.com/office/drawing/2014/main" id="{371C5569-879B-0201-8CDA-12595A28E053}"/>
              </a:ext>
            </a:extLst>
          </p:cNvPr>
          <p:cNvPicPr>
            <a:picLocks noChangeAspect="1"/>
          </p:cNvPicPr>
          <p:nvPr/>
        </p:nvPicPr>
        <p:blipFill>
          <a:blip r:embed="rId2"/>
          <a:stretch>
            <a:fillRect/>
          </a:stretch>
        </p:blipFill>
        <p:spPr>
          <a:xfrm>
            <a:off x="138112" y="4235417"/>
            <a:ext cx="3226308" cy="2419731"/>
          </a:xfrm>
          <a:prstGeom prst="rect">
            <a:avLst/>
          </a:prstGeom>
        </p:spPr>
      </p:pic>
      <p:pic>
        <p:nvPicPr>
          <p:cNvPr id="8" name="Picture 7">
            <a:extLst>
              <a:ext uri="{FF2B5EF4-FFF2-40B4-BE49-F238E27FC236}">
                <a16:creationId xmlns:a16="http://schemas.microsoft.com/office/drawing/2014/main" id="{28927E3F-F197-3988-7DAE-7D7DBFF7A6C5}"/>
              </a:ext>
            </a:extLst>
          </p:cNvPr>
          <p:cNvPicPr>
            <a:picLocks noChangeAspect="1"/>
          </p:cNvPicPr>
          <p:nvPr/>
        </p:nvPicPr>
        <p:blipFill>
          <a:blip r:embed="rId3"/>
          <a:stretch>
            <a:fillRect/>
          </a:stretch>
        </p:blipFill>
        <p:spPr>
          <a:xfrm>
            <a:off x="6678748" y="83252"/>
            <a:ext cx="5375140" cy="3509686"/>
          </a:xfrm>
          <a:prstGeom prst="rect">
            <a:avLst/>
          </a:prstGeom>
        </p:spPr>
      </p:pic>
      <p:sp>
        <p:nvSpPr>
          <p:cNvPr id="11" name="AutoShape 2">
            <a:extLst>
              <a:ext uri="{FF2B5EF4-FFF2-40B4-BE49-F238E27FC236}">
                <a16:creationId xmlns:a16="http://schemas.microsoft.com/office/drawing/2014/main" id="{B2812AC5-B3E7-256C-9B6F-ED0EAD8C98D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pic>
        <p:nvPicPr>
          <p:cNvPr id="13" name="Picture 12">
            <a:extLst>
              <a:ext uri="{FF2B5EF4-FFF2-40B4-BE49-F238E27FC236}">
                <a16:creationId xmlns:a16="http://schemas.microsoft.com/office/drawing/2014/main" id="{6C718C52-54E5-980A-7EFF-80DD07BA4A70}"/>
              </a:ext>
            </a:extLst>
          </p:cNvPr>
          <p:cNvPicPr>
            <a:picLocks noChangeAspect="1"/>
          </p:cNvPicPr>
          <p:nvPr/>
        </p:nvPicPr>
        <p:blipFill>
          <a:blip r:embed="rId4"/>
          <a:stretch>
            <a:fillRect/>
          </a:stretch>
        </p:blipFill>
        <p:spPr>
          <a:xfrm>
            <a:off x="6605081" y="3669137"/>
            <a:ext cx="5448807" cy="2986011"/>
          </a:xfrm>
          <a:prstGeom prst="rect">
            <a:avLst/>
          </a:prstGeom>
        </p:spPr>
      </p:pic>
      <p:pic>
        <p:nvPicPr>
          <p:cNvPr id="15" name="Picture 14">
            <a:extLst>
              <a:ext uri="{FF2B5EF4-FFF2-40B4-BE49-F238E27FC236}">
                <a16:creationId xmlns:a16="http://schemas.microsoft.com/office/drawing/2014/main" id="{E9E9B586-2A2D-8FCC-8CA6-1758E6D53194}"/>
              </a:ext>
            </a:extLst>
          </p:cNvPr>
          <p:cNvPicPr>
            <a:picLocks noChangeAspect="1"/>
          </p:cNvPicPr>
          <p:nvPr/>
        </p:nvPicPr>
        <p:blipFill>
          <a:blip r:embed="rId5"/>
          <a:stretch>
            <a:fillRect/>
          </a:stretch>
        </p:blipFill>
        <p:spPr>
          <a:xfrm>
            <a:off x="3796875" y="3933525"/>
            <a:ext cx="2375750" cy="2721623"/>
          </a:xfrm>
          <a:prstGeom prst="rect">
            <a:avLst/>
          </a:prstGeom>
        </p:spPr>
      </p:pic>
    </p:spTree>
    <p:extLst>
      <p:ext uri="{BB962C8B-B14F-4D97-AF65-F5344CB8AC3E}">
        <p14:creationId xmlns:p14="http://schemas.microsoft.com/office/powerpoint/2010/main" val="3618240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3A1B6-3840-02FD-3FF7-88859AE5864E}"/>
              </a:ext>
            </a:extLst>
          </p:cNvPr>
          <p:cNvSpPr>
            <a:spLocks noGrp="1"/>
          </p:cNvSpPr>
          <p:nvPr>
            <p:ph type="title"/>
          </p:nvPr>
        </p:nvSpPr>
        <p:spPr>
          <a:xfrm>
            <a:off x="684212" y="3764604"/>
            <a:ext cx="8534400" cy="2889115"/>
          </a:xfrm>
        </p:spPr>
        <p:txBody>
          <a:bodyPr>
            <a:normAutofit fontScale="90000"/>
          </a:bodyPr>
          <a:lstStyle/>
          <a:p>
            <a:br>
              <a:rPr lang="ro-RO" cap="none" dirty="0">
                <a:solidFill>
                  <a:srgbClr val="C00000"/>
                </a:solidFill>
              </a:rPr>
            </a:br>
            <a:r>
              <a:rPr lang="en-US" sz="2700" cap="none" dirty="0" err="1">
                <a:solidFill>
                  <a:srgbClr val="C00000"/>
                </a:solidFill>
              </a:rPr>
              <a:t>Elevii</a:t>
            </a:r>
            <a:r>
              <a:rPr lang="en-US" sz="2700" cap="none" dirty="0">
                <a:solidFill>
                  <a:srgbClr val="C00000"/>
                </a:solidFill>
              </a:rPr>
              <a:t> s-au </a:t>
            </a:r>
            <a:r>
              <a:rPr lang="en-US" sz="2700" cap="none" dirty="0" err="1">
                <a:solidFill>
                  <a:srgbClr val="C00000"/>
                </a:solidFill>
              </a:rPr>
              <a:t>remarcat</a:t>
            </a:r>
            <a:r>
              <a:rPr lang="en-US" sz="2700" cap="none" dirty="0">
                <a:solidFill>
                  <a:srgbClr val="C00000"/>
                </a:solidFill>
              </a:rPr>
              <a:t> </a:t>
            </a:r>
            <a:r>
              <a:rPr lang="en-US" sz="2700" cap="none" dirty="0" err="1">
                <a:solidFill>
                  <a:srgbClr val="C00000"/>
                </a:solidFill>
              </a:rPr>
              <a:t>prin</a:t>
            </a:r>
            <a:r>
              <a:rPr lang="en-US" sz="2700" cap="none" dirty="0">
                <a:solidFill>
                  <a:srgbClr val="C00000"/>
                </a:solidFill>
              </a:rPr>
              <a:t>:</a:t>
            </a:r>
            <a:br>
              <a:rPr lang="ro-RO" sz="2700" cap="none" dirty="0">
                <a:solidFill>
                  <a:srgbClr val="C00000"/>
                </a:solidFill>
              </a:rPr>
            </a:br>
            <a:r>
              <a:rPr lang="ro-RO" sz="2700" cap="none" dirty="0">
                <a:solidFill>
                  <a:srgbClr val="C00000"/>
                </a:solidFill>
              </a:rPr>
              <a:t>- </a:t>
            </a:r>
            <a:r>
              <a:rPr lang="en-US" sz="2700" cap="none" dirty="0" err="1">
                <a:solidFill>
                  <a:srgbClr val="C00000"/>
                </a:solidFill>
              </a:rPr>
              <a:t>foarte</a:t>
            </a:r>
            <a:r>
              <a:rPr lang="en-US" sz="2700" cap="none" dirty="0">
                <a:solidFill>
                  <a:srgbClr val="C00000"/>
                </a:solidFill>
              </a:rPr>
              <a:t> </a:t>
            </a:r>
            <a:r>
              <a:rPr lang="en-US" sz="2700" cap="none" dirty="0" err="1">
                <a:solidFill>
                  <a:srgbClr val="C00000"/>
                </a:solidFill>
              </a:rPr>
              <a:t>bune</a:t>
            </a:r>
            <a:r>
              <a:rPr lang="en-US" sz="2700" cap="none" dirty="0">
                <a:solidFill>
                  <a:srgbClr val="C00000"/>
                </a:solidFill>
              </a:rPr>
              <a:t> </a:t>
            </a:r>
            <a:r>
              <a:rPr lang="en-US" sz="2700" cap="none" dirty="0" err="1">
                <a:solidFill>
                  <a:srgbClr val="C00000"/>
                </a:solidFill>
              </a:rPr>
              <a:t>competențe</a:t>
            </a:r>
            <a:r>
              <a:rPr lang="en-US" sz="2700" cap="none" dirty="0">
                <a:solidFill>
                  <a:srgbClr val="C00000"/>
                </a:solidFill>
              </a:rPr>
              <a:t> de </a:t>
            </a:r>
            <a:r>
              <a:rPr lang="en-US" sz="2700" cap="none" dirty="0" err="1">
                <a:solidFill>
                  <a:srgbClr val="C00000"/>
                </a:solidFill>
              </a:rPr>
              <a:t>comunicare</a:t>
            </a:r>
            <a:r>
              <a:rPr lang="en-US" sz="2700" cap="none" dirty="0">
                <a:solidFill>
                  <a:srgbClr val="C00000"/>
                </a:solidFill>
              </a:rPr>
              <a:t> </a:t>
            </a:r>
            <a:r>
              <a:rPr lang="en-US" sz="2700" cap="none" dirty="0" err="1">
                <a:solidFill>
                  <a:srgbClr val="C00000"/>
                </a:solidFill>
              </a:rPr>
              <a:t>în</a:t>
            </a:r>
            <a:r>
              <a:rPr lang="en-US" sz="2700" cap="none" dirty="0">
                <a:solidFill>
                  <a:srgbClr val="C00000"/>
                </a:solidFill>
              </a:rPr>
              <a:t> </a:t>
            </a:r>
            <a:r>
              <a:rPr lang="en-US" sz="2700" cap="none" dirty="0" err="1">
                <a:solidFill>
                  <a:srgbClr val="C00000"/>
                </a:solidFill>
              </a:rPr>
              <a:t>limba</a:t>
            </a:r>
            <a:r>
              <a:rPr lang="en-US" sz="2700" cap="none" dirty="0">
                <a:solidFill>
                  <a:srgbClr val="C00000"/>
                </a:solidFill>
              </a:rPr>
              <a:t> </a:t>
            </a:r>
            <a:r>
              <a:rPr lang="en-US" sz="2700" cap="none" dirty="0" err="1">
                <a:solidFill>
                  <a:srgbClr val="C00000"/>
                </a:solidFill>
              </a:rPr>
              <a:t>engleză</a:t>
            </a:r>
            <a:r>
              <a:rPr lang="en-US" sz="2700" cap="none" dirty="0">
                <a:solidFill>
                  <a:srgbClr val="C00000"/>
                </a:solidFill>
              </a:rPr>
              <a:t>;</a:t>
            </a:r>
            <a:br>
              <a:rPr lang="ro-RO" sz="2700" cap="none" dirty="0">
                <a:solidFill>
                  <a:srgbClr val="C00000"/>
                </a:solidFill>
              </a:rPr>
            </a:br>
            <a:r>
              <a:rPr lang="ro-RO" sz="2700" cap="none" dirty="0">
                <a:solidFill>
                  <a:srgbClr val="C00000"/>
                </a:solidFill>
              </a:rPr>
              <a:t>- </a:t>
            </a:r>
            <a:r>
              <a:rPr lang="en-US" sz="2700" cap="none" dirty="0" err="1">
                <a:solidFill>
                  <a:srgbClr val="C00000"/>
                </a:solidFill>
              </a:rPr>
              <a:t>cunoștințe</a:t>
            </a:r>
            <a:r>
              <a:rPr lang="en-US" sz="2700" cap="none" dirty="0">
                <a:solidFill>
                  <a:srgbClr val="C00000"/>
                </a:solidFill>
              </a:rPr>
              <a:t> generale </a:t>
            </a:r>
            <a:r>
              <a:rPr lang="en-US" sz="2700" cap="none" dirty="0" err="1">
                <a:solidFill>
                  <a:srgbClr val="C00000"/>
                </a:solidFill>
              </a:rPr>
              <a:t>solide</a:t>
            </a:r>
            <a:r>
              <a:rPr lang="en-US" sz="2700" cap="none" dirty="0">
                <a:solidFill>
                  <a:srgbClr val="C00000"/>
                </a:solidFill>
              </a:rPr>
              <a:t>;</a:t>
            </a:r>
            <a:br>
              <a:rPr lang="ro-RO" sz="2700" cap="none" dirty="0">
                <a:solidFill>
                  <a:srgbClr val="C00000"/>
                </a:solidFill>
              </a:rPr>
            </a:br>
            <a:r>
              <a:rPr lang="ro-RO" sz="2700" cap="none" dirty="0">
                <a:solidFill>
                  <a:srgbClr val="C00000"/>
                </a:solidFill>
              </a:rPr>
              <a:t>- </a:t>
            </a:r>
            <a:r>
              <a:rPr lang="en-US" sz="2700" cap="none" dirty="0" err="1">
                <a:solidFill>
                  <a:srgbClr val="C00000"/>
                </a:solidFill>
              </a:rPr>
              <a:t>comportament</a:t>
            </a:r>
            <a:r>
              <a:rPr lang="en-US" sz="2700" cap="none" dirty="0">
                <a:solidFill>
                  <a:srgbClr val="C00000"/>
                </a:solidFill>
              </a:rPr>
              <a:t> </a:t>
            </a:r>
            <a:r>
              <a:rPr lang="en-US" sz="2700" cap="none" dirty="0" err="1">
                <a:solidFill>
                  <a:srgbClr val="C00000"/>
                </a:solidFill>
              </a:rPr>
              <a:t>responsabil</a:t>
            </a:r>
            <a:r>
              <a:rPr lang="en-US" sz="2700" cap="none" dirty="0">
                <a:solidFill>
                  <a:srgbClr val="C00000"/>
                </a:solidFill>
              </a:rPr>
              <a:t> </a:t>
            </a:r>
            <a:r>
              <a:rPr lang="en-US" sz="2700" cap="none" dirty="0" err="1">
                <a:solidFill>
                  <a:srgbClr val="C00000"/>
                </a:solidFill>
              </a:rPr>
              <a:t>și</a:t>
            </a:r>
            <a:r>
              <a:rPr lang="en-US" sz="2700" cap="none" dirty="0">
                <a:solidFill>
                  <a:srgbClr val="C00000"/>
                </a:solidFill>
              </a:rPr>
              <a:t> </a:t>
            </a:r>
            <a:r>
              <a:rPr lang="en-US" sz="2700" cap="none" dirty="0" err="1">
                <a:solidFill>
                  <a:srgbClr val="C00000"/>
                </a:solidFill>
              </a:rPr>
              <a:t>civilizat</a:t>
            </a:r>
            <a:r>
              <a:rPr lang="en-US" sz="2700" cap="none" dirty="0">
                <a:solidFill>
                  <a:srgbClr val="C00000"/>
                </a:solidFill>
              </a:rPr>
              <a:t>.</a:t>
            </a:r>
            <a:br>
              <a:rPr lang="en-US" sz="2700" dirty="0"/>
            </a:br>
            <a:br>
              <a:rPr lang="ro-RO" dirty="0"/>
            </a:br>
            <a:endParaRPr lang="ro-RO" dirty="0"/>
          </a:p>
        </p:txBody>
      </p:sp>
      <p:sp>
        <p:nvSpPr>
          <p:cNvPr id="3" name="Content Placeholder 2">
            <a:extLst>
              <a:ext uri="{FF2B5EF4-FFF2-40B4-BE49-F238E27FC236}">
                <a16:creationId xmlns:a16="http://schemas.microsoft.com/office/drawing/2014/main" id="{11B998ED-3D1C-A0C6-1AFF-1F4726D71974}"/>
              </a:ext>
            </a:extLst>
          </p:cNvPr>
          <p:cNvSpPr>
            <a:spLocks noGrp="1"/>
          </p:cNvSpPr>
          <p:nvPr>
            <p:ph idx="1"/>
          </p:nvPr>
        </p:nvSpPr>
        <p:spPr>
          <a:xfrm>
            <a:off x="684212" y="685800"/>
            <a:ext cx="8534400" cy="2320047"/>
          </a:xfrm>
        </p:spPr>
        <p:txBody>
          <a:bodyPr>
            <a:normAutofit fontScale="92500" lnSpcReduction="20000"/>
          </a:bodyPr>
          <a:lstStyle/>
          <a:p>
            <a:endParaRPr lang="ro-RO" dirty="0"/>
          </a:p>
          <a:p>
            <a:r>
              <a:rPr lang="en-US" b="1" dirty="0" err="1">
                <a:solidFill>
                  <a:srgbClr val="C00000"/>
                </a:solidFill>
              </a:rPr>
              <a:t>Promovarea</a:t>
            </a:r>
            <a:r>
              <a:rPr lang="en-US" b="1" dirty="0">
                <a:solidFill>
                  <a:srgbClr val="C00000"/>
                </a:solidFill>
              </a:rPr>
              <a:t> </a:t>
            </a:r>
            <a:r>
              <a:rPr lang="en-US" b="1" dirty="0" err="1">
                <a:solidFill>
                  <a:srgbClr val="C00000"/>
                </a:solidFill>
              </a:rPr>
              <a:t>identității</a:t>
            </a:r>
            <a:r>
              <a:rPr lang="en-US" b="1" dirty="0">
                <a:solidFill>
                  <a:srgbClr val="C00000"/>
                </a:solidFill>
              </a:rPr>
              <a:t> </a:t>
            </a:r>
            <a:r>
              <a:rPr lang="en-US" b="1" dirty="0" err="1">
                <a:solidFill>
                  <a:srgbClr val="C00000"/>
                </a:solidFill>
              </a:rPr>
              <a:t>culturale</a:t>
            </a:r>
            <a:endParaRPr lang="ro-RO" dirty="0">
              <a:solidFill>
                <a:srgbClr val="C00000"/>
              </a:solidFill>
            </a:endParaRPr>
          </a:p>
          <a:p>
            <a:r>
              <a:rPr lang="en-US" dirty="0" err="1">
                <a:solidFill>
                  <a:srgbClr val="C00000"/>
                </a:solidFill>
              </a:rPr>
              <a:t>Școala</a:t>
            </a:r>
            <a:r>
              <a:rPr lang="en-US" dirty="0">
                <a:solidFill>
                  <a:srgbClr val="C00000"/>
                </a:solidFill>
              </a:rPr>
              <a:t> </a:t>
            </a:r>
            <a:r>
              <a:rPr lang="en-US" dirty="0" err="1">
                <a:solidFill>
                  <a:srgbClr val="C00000"/>
                </a:solidFill>
              </a:rPr>
              <a:t>noastră</a:t>
            </a:r>
            <a:r>
              <a:rPr lang="en-US" dirty="0">
                <a:solidFill>
                  <a:srgbClr val="C00000"/>
                </a:solidFill>
              </a:rPr>
              <a:t> a </a:t>
            </a:r>
            <a:r>
              <a:rPr lang="en-US" dirty="0" err="1">
                <a:solidFill>
                  <a:srgbClr val="C00000"/>
                </a:solidFill>
              </a:rPr>
              <a:t>realizat</a:t>
            </a:r>
            <a:r>
              <a:rPr lang="en-US" dirty="0">
                <a:solidFill>
                  <a:srgbClr val="C00000"/>
                </a:solidFill>
              </a:rPr>
              <a:t> un stand de </a:t>
            </a:r>
            <a:r>
              <a:rPr lang="en-US" dirty="0" err="1">
                <a:solidFill>
                  <a:srgbClr val="C00000"/>
                </a:solidFill>
              </a:rPr>
              <a:t>prezentare</a:t>
            </a:r>
            <a:r>
              <a:rPr lang="en-US" dirty="0">
                <a:solidFill>
                  <a:srgbClr val="C00000"/>
                </a:solidFill>
              </a:rPr>
              <a:t> care a </a:t>
            </a:r>
            <a:r>
              <a:rPr lang="en-US" dirty="0" err="1">
                <a:solidFill>
                  <a:srgbClr val="C00000"/>
                </a:solidFill>
              </a:rPr>
              <a:t>inclus</a:t>
            </a:r>
            <a:r>
              <a:rPr lang="en-US" dirty="0">
                <a:solidFill>
                  <a:srgbClr val="C00000"/>
                </a:solidFill>
              </a:rPr>
              <a:t>:</a:t>
            </a:r>
            <a:endParaRPr lang="ro-RO" dirty="0">
              <a:solidFill>
                <a:srgbClr val="C00000"/>
              </a:solidFill>
            </a:endParaRPr>
          </a:p>
          <a:p>
            <a:pPr lvl="0"/>
            <a:r>
              <a:rPr lang="en-US" dirty="0" err="1">
                <a:solidFill>
                  <a:srgbClr val="C00000"/>
                </a:solidFill>
              </a:rPr>
              <a:t>obiecte</a:t>
            </a:r>
            <a:r>
              <a:rPr lang="en-US" dirty="0">
                <a:solidFill>
                  <a:srgbClr val="C00000"/>
                </a:solidFill>
              </a:rPr>
              <a:t> </a:t>
            </a:r>
            <a:r>
              <a:rPr lang="en-US" dirty="0" err="1">
                <a:solidFill>
                  <a:srgbClr val="C00000"/>
                </a:solidFill>
              </a:rPr>
              <a:t>tradiționale</a:t>
            </a:r>
            <a:r>
              <a:rPr lang="en-US" dirty="0">
                <a:solidFill>
                  <a:srgbClr val="C00000"/>
                </a:solidFill>
              </a:rPr>
              <a:t>;</a:t>
            </a:r>
            <a:endParaRPr lang="ro-RO" dirty="0">
              <a:solidFill>
                <a:srgbClr val="C00000"/>
              </a:solidFill>
            </a:endParaRPr>
          </a:p>
          <a:p>
            <a:pPr lvl="0"/>
            <a:r>
              <a:rPr lang="en-US" dirty="0" err="1">
                <a:solidFill>
                  <a:srgbClr val="C00000"/>
                </a:solidFill>
              </a:rPr>
              <a:t>postere</a:t>
            </a:r>
            <a:r>
              <a:rPr lang="en-US" dirty="0">
                <a:solidFill>
                  <a:srgbClr val="C00000"/>
                </a:solidFill>
              </a:rPr>
              <a:t>, </a:t>
            </a:r>
            <a:r>
              <a:rPr lang="en-US" dirty="0" err="1">
                <a:solidFill>
                  <a:srgbClr val="C00000"/>
                </a:solidFill>
              </a:rPr>
              <a:t>pliante</a:t>
            </a:r>
            <a:r>
              <a:rPr lang="en-US" dirty="0">
                <a:solidFill>
                  <a:srgbClr val="C00000"/>
                </a:solidFill>
              </a:rPr>
              <a:t> </a:t>
            </a:r>
            <a:r>
              <a:rPr lang="en-US" dirty="0" err="1">
                <a:solidFill>
                  <a:srgbClr val="C00000"/>
                </a:solidFill>
              </a:rPr>
              <a:t>și</a:t>
            </a:r>
            <a:r>
              <a:rPr lang="en-US" dirty="0">
                <a:solidFill>
                  <a:srgbClr val="C00000"/>
                </a:solidFill>
              </a:rPr>
              <a:t> </a:t>
            </a:r>
            <a:r>
              <a:rPr lang="en-US" dirty="0" err="1">
                <a:solidFill>
                  <a:srgbClr val="C00000"/>
                </a:solidFill>
              </a:rPr>
              <a:t>albume</a:t>
            </a:r>
            <a:r>
              <a:rPr lang="en-US" dirty="0">
                <a:solidFill>
                  <a:srgbClr val="C00000"/>
                </a:solidFill>
              </a:rPr>
              <a:t>;</a:t>
            </a:r>
            <a:endParaRPr lang="ro-RO" dirty="0">
              <a:solidFill>
                <a:srgbClr val="C00000"/>
              </a:solidFill>
            </a:endParaRPr>
          </a:p>
          <a:p>
            <a:pPr lvl="0"/>
            <a:r>
              <a:rPr lang="en-US" dirty="0" err="1">
                <a:solidFill>
                  <a:srgbClr val="C00000"/>
                </a:solidFill>
              </a:rPr>
              <a:t>elemente</a:t>
            </a:r>
            <a:r>
              <a:rPr lang="en-US" dirty="0">
                <a:solidFill>
                  <a:srgbClr val="C00000"/>
                </a:solidFill>
              </a:rPr>
              <a:t> </a:t>
            </a:r>
            <a:r>
              <a:rPr lang="en-US" dirty="0" err="1">
                <a:solidFill>
                  <a:srgbClr val="C00000"/>
                </a:solidFill>
              </a:rPr>
              <a:t>reprezentative</a:t>
            </a:r>
            <a:r>
              <a:rPr lang="en-US" dirty="0">
                <a:solidFill>
                  <a:srgbClr val="C00000"/>
                </a:solidFill>
              </a:rPr>
              <a:t> ale </a:t>
            </a:r>
            <a:r>
              <a:rPr lang="en-US" b="1" dirty="0" err="1">
                <a:solidFill>
                  <a:srgbClr val="C00000"/>
                </a:solidFill>
              </a:rPr>
              <a:t>zonei</a:t>
            </a:r>
            <a:r>
              <a:rPr lang="en-US" b="1" dirty="0">
                <a:solidFill>
                  <a:srgbClr val="C00000"/>
                </a:solidFill>
              </a:rPr>
              <a:t> </a:t>
            </a:r>
            <a:r>
              <a:rPr lang="en-US" b="1" dirty="0" err="1">
                <a:solidFill>
                  <a:srgbClr val="C00000"/>
                </a:solidFill>
              </a:rPr>
              <a:t>Buzăului</a:t>
            </a:r>
            <a:r>
              <a:rPr lang="en-US" dirty="0">
                <a:solidFill>
                  <a:srgbClr val="C00000"/>
                </a:solidFill>
              </a:rPr>
              <a:t> </a:t>
            </a:r>
            <a:r>
              <a:rPr lang="en-US" dirty="0" err="1">
                <a:solidFill>
                  <a:srgbClr val="C00000"/>
                </a:solidFill>
              </a:rPr>
              <a:t>și</a:t>
            </a:r>
            <a:r>
              <a:rPr lang="en-US" dirty="0">
                <a:solidFill>
                  <a:srgbClr val="C00000"/>
                </a:solidFill>
              </a:rPr>
              <a:t> </a:t>
            </a:r>
            <a:r>
              <a:rPr lang="en-US" dirty="0" err="1">
                <a:solidFill>
                  <a:srgbClr val="C00000"/>
                </a:solidFill>
              </a:rPr>
              <a:t>culturii</a:t>
            </a:r>
            <a:r>
              <a:rPr lang="en-US" dirty="0">
                <a:solidFill>
                  <a:srgbClr val="C00000"/>
                </a:solidFill>
              </a:rPr>
              <a:t> </a:t>
            </a:r>
            <a:r>
              <a:rPr lang="en-US" dirty="0" err="1">
                <a:solidFill>
                  <a:srgbClr val="C00000"/>
                </a:solidFill>
              </a:rPr>
              <a:t>naționale</a:t>
            </a:r>
            <a:r>
              <a:rPr lang="en-US" dirty="0">
                <a:solidFill>
                  <a:srgbClr val="C00000"/>
                </a:solidFill>
              </a:rPr>
              <a:t>.</a:t>
            </a:r>
            <a:endParaRPr lang="ro-RO" dirty="0">
              <a:solidFill>
                <a:srgbClr val="C00000"/>
              </a:solidFill>
            </a:endParaRPr>
          </a:p>
        </p:txBody>
      </p:sp>
      <p:pic>
        <p:nvPicPr>
          <p:cNvPr id="5" name="Picture 4">
            <a:extLst>
              <a:ext uri="{FF2B5EF4-FFF2-40B4-BE49-F238E27FC236}">
                <a16:creationId xmlns:a16="http://schemas.microsoft.com/office/drawing/2014/main" id="{BAD4DACB-8E64-3248-9730-DFE0EFE51B3C}"/>
              </a:ext>
            </a:extLst>
          </p:cNvPr>
          <p:cNvPicPr>
            <a:picLocks noChangeAspect="1"/>
          </p:cNvPicPr>
          <p:nvPr/>
        </p:nvPicPr>
        <p:blipFill>
          <a:blip r:embed="rId2"/>
          <a:stretch>
            <a:fillRect/>
          </a:stretch>
        </p:blipFill>
        <p:spPr>
          <a:xfrm>
            <a:off x="6585592" y="5077793"/>
            <a:ext cx="4922196" cy="1575926"/>
          </a:xfrm>
          <a:prstGeom prst="rect">
            <a:avLst/>
          </a:prstGeom>
        </p:spPr>
      </p:pic>
      <p:pic>
        <p:nvPicPr>
          <p:cNvPr id="7" name="Picture 6">
            <a:extLst>
              <a:ext uri="{FF2B5EF4-FFF2-40B4-BE49-F238E27FC236}">
                <a16:creationId xmlns:a16="http://schemas.microsoft.com/office/drawing/2014/main" id="{C2E6D2AD-300D-1D02-3328-5010E3FDA9F2}"/>
              </a:ext>
            </a:extLst>
          </p:cNvPr>
          <p:cNvPicPr>
            <a:picLocks noChangeAspect="1"/>
          </p:cNvPicPr>
          <p:nvPr/>
        </p:nvPicPr>
        <p:blipFill>
          <a:blip r:embed="rId3"/>
          <a:stretch>
            <a:fillRect/>
          </a:stretch>
        </p:blipFill>
        <p:spPr>
          <a:xfrm>
            <a:off x="8580302" y="172259"/>
            <a:ext cx="3297170" cy="4599202"/>
          </a:xfrm>
          <a:prstGeom prst="rect">
            <a:avLst/>
          </a:prstGeom>
        </p:spPr>
      </p:pic>
    </p:spTree>
    <p:extLst>
      <p:ext uri="{BB962C8B-B14F-4D97-AF65-F5344CB8AC3E}">
        <p14:creationId xmlns:p14="http://schemas.microsoft.com/office/powerpoint/2010/main" val="1201943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04730-812B-A5B1-A056-CEF2A96EAD14}"/>
              </a:ext>
            </a:extLst>
          </p:cNvPr>
          <p:cNvSpPr>
            <a:spLocks noGrp="1"/>
          </p:cNvSpPr>
          <p:nvPr>
            <p:ph type="ctrTitle"/>
          </p:nvPr>
        </p:nvSpPr>
        <p:spPr>
          <a:xfrm>
            <a:off x="684212" y="685800"/>
            <a:ext cx="8030580" cy="2467947"/>
          </a:xfrm>
        </p:spPr>
        <p:txBody>
          <a:bodyPr>
            <a:normAutofit fontScale="90000"/>
          </a:bodyPr>
          <a:lstStyle/>
          <a:p>
            <a:pPr algn="ctr"/>
            <a:r>
              <a:rPr lang="en-US" sz="2700" b="1" cap="none" dirty="0" err="1">
                <a:solidFill>
                  <a:srgbClr val="C00000"/>
                </a:solidFill>
              </a:rPr>
              <a:t>Ziua</a:t>
            </a:r>
            <a:r>
              <a:rPr lang="en-US" sz="2700" b="1" cap="none" dirty="0">
                <a:solidFill>
                  <a:srgbClr val="C00000"/>
                </a:solidFill>
              </a:rPr>
              <a:t> a III-a: </a:t>
            </a:r>
            <a:r>
              <a:rPr lang="en-US" sz="2700" b="1" i="1" cap="none" dirty="0" err="1">
                <a:solidFill>
                  <a:srgbClr val="C00000"/>
                </a:solidFill>
              </a:rPr>
              <a:t>Creativitate</a:t>
            </a:r>
            <a:r>
              <a:rPr lang="en-US" sz="2700" b="1" i="1" cap="none" dirty="0">
                <a:solidFill>
                  <a:srgbClr val="C00000"/>
                </a:solidFill>
              </a:rPr>
              <a:t> </a:t>
            </a:r>
            <a:r>
              <a:rPr lang="en-US" sz="2700" b="1" i="1" cap="none" dirty="0" err="1">
                <a:solidFill>
                  <a:srgbClr val="C00000"/>
                </a:solidFill>
              </a:rPr>
              <a:t>și</a:t>
            </a:r>
            <a:r>
              <a:rPr lang="en-US" sz="2700" b="1" i="1" cap="none" dirty="0">
                <a:solidFill>
                  <a:srgbClr val="C00000"/>
                </a:solidFill>
              </a:rPr>
              <a:t> pace</a:t>
            </a:r>
            <a:br>
              <a:rPr lang="ro-RO" sz="2700" i="1" cap="none" dirty="0">
                <a:solidFill>
                  <a:srgbClr val="C00000"/>
                </a:solidFill>
              </a:rPr>
            </a:br>
            <a:r>
              <a:rPr lang="en-US" sz="2700" b="1" i="1" cap="none" dirty="0">
                <a:solidFill>
                  <a:srgbClr val="C00000"/>
                </a:solidFill>
              </a:rPr>
              <a:t>our peace beats</a:t>
            </a:r>
            <a:r>
              <a:rPr lang="en-US" sz="2700" b="1" cap="none" dirty="0">
                <a:solidFill>
                  <a:srgbClr val="C00000"/>
                </a:solidFill>
              </a:rPr>
              <a:t> – Song contest </a:t>
            </a:r>
            <a:r>
              <a:rPr lang="en-US" sz="3600" b="1" cap="none" dirty="0" err="1">
                <a:solidFill>
                  <a:srgbClr val="C00000"/>
                </a:solidFill>
                <a:latin typeface="Forte" panose="03060902040502070203" pitchFamily="66" charset="0"/>
              </a:rPr>
              <a:t>Erasmusvision</a:t>
            </a:r>
            <a:br>
              <a:rPr lang="ro-RO" sz="2700" cap="none" dirty="0">
                <a:solidFill>
                  <a:srgbClr val="C00000"/>
                </a:solidFill>
              </a:rPr>
            </a:br>
            <a:r>
              <a:rPr lang="en-US" sz="2700" cap="none" dirty="0" err="1">
                <a:solidFill>
                  <a:srgbClr val="C00000"/>
                </a:solidFill>
              </a:rPr>
              <a:t>activitățile</a:t>
            </a:r>
            <a:r>
              <a:rPr lang="en-US" sz="2700" cap="none" dirty="0">
                <a:solidFill>
                  <a:srgbClr val="C00000"/>
                </a:solidFill>
              </a:rPr>
              <a:t> au </a:t>
            </a:r>
            <a:r>
              <a:rPr lang="en-US" sz="2700" cap="none" dirty="0" err="1">
                <a:solidFill>
                  <a:srgbClr val="C00000"/>
                </a:solidFill>
              </a:rPr>
              <a:t>avut</a:t>
            </a:r>
            <a:r>
              <a:rPr lang="en-US" sz="2700" cap="none" dirty="0">
                <a:solidFill>
                  <a:srgbClr val="C00000"/>
                </a:solidFill>
              </a:rPr>
              <a:t> loc la </a:t>
            </a:r>
            <a:r>
              <a:rPr lang="en-US" sz="2700" b="1" cap="none" dirty="0" err="1">
                <a:solidFill>
                  <a:srgbClr val="C00000"/>
                </a:solidFill>
              </a:rPr>
              <a:t>teatrul</a:t>
            </a:r>
            <a:r>
              <a:rPr lang="en-US" sz="2700" b="1" cap="none" dirty="0">
                <a:solidFill>
                  <a:srgbClr val="C00000"/>
                </a:solidFill>
              </a:rPr>
              <a:t> victor </a:t>
            </a:r>
            <a:r>
              <a:rPr lang="en-US" sz="2700" b="1" cap="none" dirty="0" err="1">
                <a:solidFill>
                  <a:srgbClr val="C00000"/>
                </a:solidFill>
              </a:rPr>
              <a:t>jara</a:t>
            </a:r>
            <a:r>
              <a:rPr lang="en-US" sz="2700" b="1" cap="none" dirty="0">
                <a:solidFill>
                  <a:srgbClr val="C00000"/>
                </a:solidFill>
              </a:rPr>
              <a:t> – </a:t>
            </a:r>
            <a:r>
              <a:rPr lang="en-US" sz="2700" b="1" cap="none" dirty="0" err="1">
                <a:solidFill>
                  <a:srgbClr val="C00000"/>
                </a:solidFill>
              </a:rPr>
              <a:t>vecindario</a:t>
            </a:r>
            <a:r>
              <a:rPr lang="en-US" sz="2700" cap="none" dirty="0">
                <a:solidFill>
                  <a:srgbClr val="C00000"/>
                </a:solidFill>
              </a:rPr>
              <a:t> </a:t>
            </a:r>
            <a:r>
              <a:rPr lang="en-US" sz="2700" cap="none" dirty="0" err="1">
                <a:solidFill>
                  <a:srgbClr val="C00000"/>
                </a:solidFill>
              </a:rPr>
              <a:t>și</a:t>
            </a:r>
            <a:r>
              <a:rPr lang="en-US" sz="2700" cap="none" dirty="0">
                <a:solidFill>
                  <a:srgbClr val="C00000"/>
                </a:solidFill>
              </a:rPr>
              <a:t> au </a:t>
            </a:r>
            <a:r>
              <a:rPr lang="en-US" sz="2700" cap="none" dirty="0" err="1">
                <a:solidFill>
                  <a:srgbClr val="C00000"/>
                </a:solidFill>
              </a:rPr>
              <a:t>reunit</a:t>
            </a:r>
            <a:r>
              <a:rPr lang="en-US" sz="2700" cap="none" dirty="0">
                <a:solidFill>
                  <a:srgbClr val="C00000"/>
                </a:solidFill>
              </a:rPr>
              <a:t> </a:t>
            </a:r>
            <a:r>
              <a:rPr lang="en-US" sz="2700" cap="none" dirty="0" err="1">
                <a:solidFill>
                  <a:srgbClr val="C00000"/>
                </a:solidFill>
              </a:rPr>
              <a:t>participanți</a:t>
            </a:r>
            <a:r>
              <a:rPr lang="en-US" sz="2700" cap="none" dirty="0">
                <a:solidFill>
                  <a:srgbClr val="C00000"/>
                </a:solidFill>
              </a:rPr>
              <a:t> din </a:t>
            </a:r>
            <a:r>
              <a:rPr lang="en-US" sz="2700" b="1" cap="none" dirty="0">
                <a:solidFill>
                  <a:srgbClr val="C00000"/>
                </a:solidFill>
              </a:rPr>
              <a:t>11 </a:t>
            </a:r>
            <a:r>
              <a:rPr lang="en-US" sz="2700" b="1" cap="none" dirty="0" err="1">
                <a:solidFill>
                  <a:srgbClr val="C00000"/>
                </a:solidFill>
              </a:rPr>
              <a:t>țări</a:t>
            </a:r>
            <a:r>
              <a:rPr lang="en-US" sz="2700" cap="none" dirty="0">
                <a:solidFill>
                  <a:srgbClr val="C00000"/>
                </a:solidFill>
              </a:rPr>
              <a:t>.</a:t>
            </a:r>
            <a:br>
              <a:rPr lang="ro-RO" dirty="0"/>
            </a:br>
            <a:endParaRPr lang="ro-RO" dirty="0"/>
          </a:p>
        </p:txBody>
      </p:sp>
      <p:sp>
        <p:nvSpPr>
          <p:cNvPr id="3" name="Subtitle 2">
            <a:extLst>
              <a:ext uri="{FF2B5EF4-FFF2-40B4-BE49-F238E27FC236}">
                <a16:creationId xmlns:a16="http://schemas.microsoft.com/office/drawing/2014/main" id="{0004AE98-48EF-469F-992C-4DED4C89A075}"/>
              </a:ext>
            </a:extLst>
          </p:cNvPr>
          <p:cNvSpPr>
            <a:spLocks noGrp="1"/>
          </p:cNvSpPr>
          <p:nvPr>
            <p:ph type="subTitle" idx="1"/>
          </p:nvPr>
        </p:nvSpPr>
        <p:spPr>
          <a:xfrm>
            <a:off x="684212" y="2780523"/>
            <a:ext cx="6400800" cy="3010678"/>
          </a:xfrm>
        </p:spPr>
        <p:txBody>
          <a:bodyPr>
            <a:normAutofit/>
          </a:bodyPr>
          <a:lstStyle/>
          <a:p>
            <a:r>
              <a:rPr lang="en-US" b="1" dirty="0" err="1">
                <a:solidFill>
                  <a:srgbClr val="C00000"/>
                </a:solidFill>
              </a:rPr>
              <a:t>Momente</a:t>
            </a:r>
            <a:r>
              <a:rPr lang="en-US" b="1" dirty="0">
                <a:solidFill>
                  <a:srgbClr val="C00000"/>
                </a:solidFill>
              </a:rPr>
              <a:t> </a:t>
            </a:r>
            <a:r>
              <a:rPr lang="en-US" b="1" dirty="0" err="1">
                <a:solidFill>
                  <a:srgbClr val="C00000"/>
                </a:solidFill>
              </a:rPr>
              <a:t>importante</a:t>
            </a:r>
            <a:r>
              <a:rPr lang="en-US" b="1" dirty="0">
                <a:solidFill>
                  <a:srgbClr val="C00000"/>
                </a:solidFill>
              </a:rPr>
              <a:t>:</a:t>
            </a:r>
            <a:endParaRPr lang="ro-RO" dirty="0">
              <a:solidFill>
                <a:srgbClr val="C00000"/>
              </a:solidFill>
            </a:endParaRPr>
          </a:p>
          <a:p>
            <a:pPr lvl="0"/>
            <a:r>
              <a:rPr lang="en-US" dirty="0">
                <a:solidFill>
                  <a:srgbClr val="C00000"/>
                </a:solidFill>
              </a:rPr>
              <a:t>- </a:t>
            </a:r>
            <a:r>
              <a:rPr lang="en-US" dirty="0" err="1">
                <a:solidFill>
                  <a:srgbClr val="C00000"/>
                </a:solidFill>
              </a:rPr>
              <a:t>prezentarea</a:t>
            </a:r>
            <a:r>
              <a:rPr lang="en-US" dirty="0">
                <a:solidFill>
                  <a:srgbClr val="C00000"/>
                </a:solidFill>
              </a:rPr>
              <a:t> </a:t>
            </a:r>
            <a:r>
              <a:rPr lang="en-US" dirty="0" err="1">
                <a:solidFill>
                  <a:srgbClr val="C00000"/>
                </a:solidFill>
              </a:rPr>
              <a:t>videoclipurilor</a:t>
            </a:r>
            <a:r>
              <a:rPr lang="en-US" dirty="0">
                <a:solidFill>
                  <a:srgbClr val="C00000"/>
                </a:solidFill>
              </a:rPr>
              <a:t> </a:t>
            </a:r>
            <a:r>
              <a:rPr lang="en-US" dirty="0" err="1">
                <a:solidFill>
                  <a:srgbClr val="C00000"/>
                </a:solidFill>
              </a:rPr>
              <a:t>și</a:t>
            </a:r>
            <a:r>
              <a:rPr lang="en-US" dirty="0">
                <a:solidFill>
                  <a:srgbClr val="C00000"/>
                </a:solidFill>
              </a:rPr>
              <a:t> </a:t>
            </a:r>
            <a:r>
              <a:rPr lang="en-US" dirty="0" err="1">
                <a:solidFill>
                  <a:srgbClr val="C00000"/>
                </a:solidFill>
              </a:rPr>
              <a:t>cântecelor</a:t>
            </a:r>
            <a:r>
              <a:rPr lang="en-US" dirty="0">
                <a:solidFill>
                  <a:srgbClr val="C00000"/>
                </a:solidFill>
              </a:rPr>
              <a:t> </a:t>
            </a:r>
            <a:r>
              <a:rPr lang="en-US" dirty="0" err="1">
                <a:solidFill>
                  <a:srgbClr val="C00000"/>
                </a:solidFill>
              </a:rPr>
              <a:t>realizate</a:t>
            </a:r>
            <a:r>
              <a:rPr lang="en-US" dirty="0">
                <a:solidFill>
                  <a:srgbClr val="C00000"/>
                </a:solidFill>
              </a:rPr>
              <a:t> de </a:t>
            </a:r>
            <a:r>
              <a:rPr lang="en-US" dirty="0" err="1">
                <a:solidFill>
                  <a:srgbClr val="C00000"/>
                </a:solidFill>
              </a:rPr>
              <a:t>elevi</a:t>
            </a:r>
            <a:r>
              <a:rPr lang="en-US" dirty="0">
                <a:solidFill>
                  <a:srgbClr val="C00000"/>
                </a:solidFill>
              </a:rPr>
              <a:t>;</a:t>
            </a:r>
            <a:endParaRPr lang="ro-RO" dirty="0">
              <a:solidFill>
                <a:srgbClr val="C00000"/>
              </a:solidFill>
            </a:endParaRPr>
          </a:p>
          <a:p>
            <a:pPr lvl="0"/>
            <a:r>
              <a:rPr lang="en-US" dirty="0">
                <a:solidFill>
                  <a:srgbClr val="C00000"/>
                </a:solidFill>
              </a:rPr>
              <a:t>- </a:t>
            </a:r>
            <a:r>
              <a:rPr lang="en-US" dirty="0" err="1">
                <a:solidFill>
                  <a:srgbClr val="C00000"/>
                </a:solidFill>
              </a:rPr>
              <a:t>promovarea</a:t>
            </a:r>
            <a:r>
              <a:rPr lang="en-US" dirty="0">
                <a:solidFill>
                  <a:srgbClr val="C00000"/>
                </a:solidFill>
              </a:rPr>
              <a:t> </a:t>
            </a:r>
            <a:r>
              <a:rPr lang="en-US" dirty="0" err="1">
                <a:solidFill>
                  <a:srgbClr val="C00000"/>
                </a:solidFill>
              </a:rPr>
              <a:t>păcii</a:t>
            </a:r>
            <a:r>
              <a:rPr lang="en-US" dirty="0">
                <a:solidFill>
                  <a:srgbClr val="C00000"/>
                </a:solidFill>
              </a:rPr>
              <a:t> </a:t>
            </a:r>
            <a:r>
              <a:rPr lang="en-US" dirty="0" err="1">
                <a:solidFill>
                  <a:srgbClr val="C00000"/>
                </a:solidFill>
              </a:rPr>
              <a:t>prin</a:t>
            </a:r>
            <a:r>
              <a:rPr lang="en-US" dirty="0">
                <a:solidFill>
                  <a:srgbClr val="C00000"/>
                </a:solidFill>
              </a:rPr>
              <a:t> </a:t>
            </a:r>
            <a:r>
              <a:rPr lang="en-US" dirty="0" err="1">
                <a:solidFill>
                  <a:srgbClr val="C00000"/>
                </a:solidFill>
              </a:rPr>
              <a:t>muzică</a:t>
            </a:r>
            <a:r>
              <a:rPr lang="en-US" dirty="0">
                <a:solidFill>
                  <a:srgbClr val="C00000"/>
                </a:solidFill>
              </a:rPr>
              <a:t> </a:t>
            </a:r>
            <a:r>
              <a:rPr lang="en-US" dirty="0" err="1">
                <a:solidFill>
                  <a:srgbClr val="C00000"/>
                </a:solidFill>
              </a:rPr>
              <a:t>și</a:t>
            </a:r>
            <a:r>
              <a:rPr lang="en-US" dirty="0">
                <a:solidFill>
                  <a:srgbClr val="C00000"/>
                </a:solidFill>
              </a:rPr>
              <a:t> </a:t>
            </a:r>
            <a:r>
              <a:rPr lang="en-US" dirty="0" err="1">
                <a:solidFill>
                  <a:srgbClr val="C00000"/>
                </a:solidFill>
              </a:rPr>
              <a:t>expresie</a:t>
            </a:r>
            <a:r>
              <a:rPr lang="en-US" dirty="0">
                <a:solidFill>
                  <a:srgbClr val="C00000"/>
                </a:solidFill>
              </a:rPr>
              <a:t> </a:t>
            </a:r>
            <a:r>
              <a:rPr lang="en-US" dirty="0" err="1">
                <a:solidFill>
                  <a:srgbClr val="C00000"/>
                </a:solidFill>
              </a:rPr>
              <a:t>artistică</a:t>
            </a:r>
            <a:r>
              <a:rPr lang="en-US" dirty="0">
                <a:solidFill>
                  <a:srgbClr val="C00000"/>
                </a:solidFill>
              </a:rPr>
              <a:t>;</a:t>
            </a:r>
            <a:endParaRPr lang="ro-RO" dirty="0">
              <a:solidFill>
                <a:srgbClr val="C00000"/>
              </a:solidFill>
            </a:endParaRPr>
          </a:p>
          <a:p>
            <a:pPr lvl="0"/>
            <a:r>
              <a:rPr lang="en-US" dirty="0">
                <a:solidFill>
                  <a:srgbClr val="C00000"/>
                </a:solidFill>
              </a:rPr>
              <a:t>- </a:t>
            </a:r>
            <a:r>
              <a:rPr lang="en-US" dirty="0" err="1">
                <a:solidFill>
                  <a:srgbClr val="C00000"/>
                </a:solidFill>
              </a:rPr>
              <a:t>deliberarea</a:t>
            </a:r>
            <a:r>
              <a:rPr lang="en-US" dirty="0">
                <a:solidFill>
                  <a:srgbClr val="C00000"/>
                </a:solidFill>
              </a:rPr>
              <a:t> </a:t>
            </a:r>
            <a:r>
              <a:rPr lang="en-US" dirty="0" err="1">
                <a:solidFill>
                  <a:srgbClr val="C00000"/>
                </a:solidFill>
              </a:rPr>
              <a:t>juriului</a:t>
            </a:r>
            <a:r>
              <a:rPr lang="en-US" dirty="0">
                <a:solidFill>
                  <a:srgbClr val="C00000"/>
                </a:solidFill>
              </a:rPr>
              <a:t> </a:t>
            </a:r>
            <a:r>
              <a:rPr lang="en-US" dirty="0" err="1">
                <a:solidFill>
                  <a:srgbClr val="C00000"/>
                </a:solidFill>
              </a:rPr>
              <a:t>și</a:t>
            </a:r>
            <a:r>
              <a:rPr lang="en-US" dirty="0">
                <a:solidFill>
                  <a:srgbClr val="C00000"/>
                </a:solidFill>
              </a:rPr>
              <a:t> </a:t>
            </a:r>
            <a:r>
              <a:rPr lang="en-US" dirty="0" err="1">
                <a:solidFill>
                  <a:srgbClr val="C00000"/>
                </a:solidFill>
              </a:rPr>
              <a:t>ceremonia</a:t>
            </a:r>
            <a:r>
              <a:rPr lang="en-US" dirty="0">
                <a:solidFill>
                  <a:srgbClr val="C00000"/>
                </a:solidFill>
              </a:rPr>
              <a:t> de premiere;</a:t>
            </a:r>
            <a:endParaRPr lang="ro-RO" dirty="0">
              <a:solidFill>
                <a:srgbClr val="C00000"/>
              </a:solidFill>
            </a:endParaRPr>
          </a:p>
          <a:p>
            <a:pPr lvl="0"/>
            <a:r>
              <a:rPr lang="en-US" dirty="0" err="1">
                <a:solidFill>
                  <a:srgbClr val="C00000"/>
                </a:solidFill>
              </a:rPr>
              <a:t>acordarea</a:t>
            </a:r>
            <a:r>
              <a:rPr lang="en-US" dirty="0">
                <a:solidFill>
                  <a:srgbClr val="C00000"/>
                </a:solidFill>
              </a:rPr>
              <a:t> </a:t>
            </a:r>
            <a:r>
              <a:rPr lang="en-US" dirty="0" err="1">
                <a:solidFill>
                  <a:srgbClr val="C00000"/>
                </a:solidFill>
              </a:rPr>
              <a:t>certificatelor</a:t>
            </a:r>
            <a:r>
              <a:rPr lang="en-US" dirty="0">
                <a:solidFill>
                  <a:srgbClr val="C00000"/>
                </a:solidFill>
              </a:rPr>
              <a:t> de </a:t>
            </a:r>
            <a:r>
              <a:rPr lang="en-US" dirty="0" err="1">
                <a:solidFill>
                  <a:srgbClr val="C00000"/>
                </a:solidFill>
              </a:rPr>
              <a:t>participare</a:t>
            </a:r>
            <a:r>
              <a:rPr lang="en-US" dirty="0">
                <a:solidFill>
                  <a:srgbClr val="C00000"/>
                </a:solidFill>
              </a:rPr>
              <a:t>.</a:t>
            </a:r>
            <a:endParaRPr lang="ro-RO" dirty="0">
              <a:solidFill>
                <a:srgbClr val="C00000"/>
              </a:solidFill>
            </a:endParaRPr>
          </a:p>
          <a:p>
            <a:endParaRPr lang="ro-RO" dirty="0"/>
          </a:p>
        </p:txBody>
      </p:sp>
      <p:pic>
        <p:nvPicPr>
          <p:cNvPr id="7" name="Picture 6">
            <a:extLst>
              <a:ext uri="{FF2B5EF4-FFF2-40B4-BE49-F238E27FC236}">
                <a16:creationId xmlns:a16="http://schemas.microsoft.com/office/drawing/2014/main" id="{3047BBFB-635B-C481-BDEF-995D155BF36D}"/>
              </a:ext>
            </a:extLst>
          </p:cNvPr>
          <p:cNvPicPr>
            <a:picLocks noChangeAspect="1"/>
          </p:cNvPicPr>
          <p:nvPr/>
        </p:nvPicPr>
        <p:blipFill>
          <a:blip r:embed="rId2"/>
          <a:stretch>
            <a:fillRect/>
          </a:stretch>
        </p:blipFill>
        <p:spPr>
          <a:xfrm>
            <a:off x="8849413" y="157180"/>
            <a:ext cx="3198717" cy="1799278"/>
          </a:xfrm>
          <a:prstGeom prst="rect">
            <a:avLst/>
          </a:prstGeom>
        </p:spPr>
      </p:pic>
      <p:pic>
        <p:nvPicPr>
          <p:cNvPr id="9" name="Picture 8">
            <a:extLst>
              <a:ext uri="{FF2B5EF4-FFF2-40B4-BE49-F238E27FC236}">
                <a16:creationId xmlns:a16="http://schemas.microsoft.com/office/drawing/2014/main" id="{914A02B5-01FE-2DD9-6499-D50598E1E2C4}"/>
              </a:ext>
            </a:extLst>
          </p:cNvPr>
          <p:cNvPicPr>
            <a:picLocks noChangeAspect="1"/>
          </p:cNvPicPr>
          <p:nvPr/>
        </p:nvPicPr>
        <p:blipFill>
          <a:blip r:embed="rId3"/>
          <a:stretch>
            <a:fillRect/>
          </a:stretch>
        </p:blipFill>
        <p:spPr>
          <a:xfrm>
            <a:off x="8040908" y="2009499"/>
            <a:ext cx="4007222" cy="2288495"/>
          </a:xfrm>
          <a:prstGeom prst="rect">
            <a:avLst/>
          </a:prstGeom>
        </p:spPr>
      </p:pic>
      <p:pic>
        <p:nvPicPr>
          <p:cNvPr id="6" name="Picture 5">
            <a:extLst>
              <a:ext uri="{FF2B5EF4-FFF2-40B4-BE49-F238E27FC236}">
                <a16:creationId xmlns:a16="http://schemas.microsoft.com/office/drawing/2014/main" id="{F66D7024-F528-4B9E-AA2A-5CDD7F5FEC2B}"/>
              </a:ext>
            </a:extLst>
          </p:cNvPr>
          <p:cNvPicPr>
            <a:picLocks noChangeAspect="1"/>
          </p:cNvPicPr>
          <p:nvPr/>
        </p:nvPicPr>
        <p:blipFill>
          <a:blip r:embed="rId4"/>
          <a:stretch>
            <a:fillRect/>
          </a:stretch>
        </p:blipFill>
        <p:spPr>
          <a:xfrm>
            <a:off x="7691005" y="4300567"/>
            <a:ext cx="4404013" cy="2414126"/>
          </a:xfrm>
          <a:prstGeom prst="rect">
            <a:avLst/>
          </a:prstGeom>
        </p:spPr>
      </p:pic>
    </p:spTree>
    <p:extLst>
      <p:ext uri="{BB962C8B-B14F-4D97-AF65-F5344CB8AC3E}">
        <p14:creationId xmlns:p14="http://schemas.microsoft.com/office/powerpoint/2010/main" val="2305367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9836B7-8EC7-217C-AE46-B39D307E0828}"/>
              </a:ext>
            </a:extLst>
          </p:cNvPr>
          <p:cNvSpPr txBox="1"/>
          <p:nvPr/>
        </p:nvSpPr>
        <p:spPr>
          <a:xfrm>
            <a:off x="6248399" y="158619"/>
            <a:ext cx="5517501" cy="4144340"/>
          </a:xfrm>
          <a:prstGeom prst="rect">
            <a:avLst/>
          </a:prstGeom>
          <a:noFill/>
        </p:spPr>
        <p:txBody>
          <a:bodyPr wrap="square">
            <a:spAutoFit/>
          </a:bodyPr>
          <a:lstStyle/>
          <a:p>
            <a:pPr>
              <a:lnSpc>
                <a:spcPct val="107000"/>
              </a:lnSpc>
              <a:spcAft>
                <a:spcPts val="800"/>
              </a:spcAft>
              <a:buNone/>
            </a:pPr>
            <a:r>
              <a:rPr lang="en-US" sz="2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Activități</a:t>
            </a:r>
            <a:r>
              <a:rPr lang="en-US" sz="2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sportive </a:t>
            </a:r>
            <a:r>
              <a:rPr lang="en-US" sz="24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și</a:t>
            </a:r>
            <a:r>
              <a:rPr lang="en-US" sz="2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sociale</a:t>
            </a:r>
            <a:endParaRPr lang="ro-RO"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Ziua</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continuat</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cu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jocuri</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sportive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organizate</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la IES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Vecindario</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care:</a:t>
            </a:r>
            <a:endParaRPr lang="ro-RO"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au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consolidat</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spiritul</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de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echipă</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au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încurajat</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cooperarea</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și</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prietenia</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au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creat</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un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climat</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de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relaxare</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și</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bună</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dispoziție</a:t>
            </a:r>
            <a: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br>
              <a:rPr lang="en-US"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lang="ro-RO"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AEEA9DB4-CE27-30D4-C475-954357CC9C77}"/>
              </a:ext>
            </a:extLst>
          </p:cNvPr>
          <p:cNvPicPr>
            <a:picLocks noChangeAspect="1"/>
          </p:cNvPicPr>
          <p:nvPr/>
        </p:nvPicPr>
        <p:blipFill>
          <a:blip r:embed="rId2"/>
          <a:stretch>
            <a:fillRect/>
          </a:stretch>
        </p:blipFill>
        <p:spPr>
          <a:xfrm>
            <a:off x="298580" y="158619"/>
            <a:ext cx="5788092" cy="3107095"/>
          </a:xfrm>
          <a:prstGeom prst="rect">
            <a:avLst/>
          </a:prstGeom>
        </p:spPr>
      </p:pic>
      <p:sp>
        <p:nvSpPr>
          <p:cNvPr id="10" name="AutoShape 2">
            <a:extLst>
              <a:ext uri="{FF2B5EF4-FFF2-40B4-BE49-F238E27FC236}">
                <a16:creationId xmlns:a16="http://schemas.microsoft.com/office/drawing/2014/main" id="{129C4C8C-C4CD-DDE6-6ABE-6E39B84B388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pic>
        <p:nvPicPr>
          <p:cNvPr id="12" name="Picture 11">
            <a:extLst>
              <a:ext uri="{FF2B5EF4-FFF2-40B4-BE49-F238E27FC236}">
                <a16:creationId xmlns:a16="http://schemas.microsoft.com/office/drawing/2014/main" id="{90A511C1-F8EE-57EE-0A69-AC774E7BC186}"/>
              </a:ext>
            </a:extLst>
          </p:cNvPr>
          <p:cNvPicPr>
            <a:picLocks noChangeAspect="1"/>
          </p:cNvPicPr>
          <p:nvPr/>
        </p:nvPicPr>
        <p:blipFill>
          <a:blip r:embed="rId3"/>
          <a:stretch>
            <a:fillRect/>
          </a:stretch>
        </p:blipFill>
        <p:spPr>
          <a:xfrm>
            <a:off x="6267057" y="3396346"/>
            <a:ext cx="5660573" cy="3303035"/>
          </a:xfrm>
          <a:prstGeom prst="rect">
            <a:avLst/>
          </a:prstGeom>
        </p:spPr>
      </p:pic>
      <p:pic>
        <p:nvPicPr>
          <p:cNvPr id="14" name="Picture 13">
            <a:extLst>
              <a:ext uri="{FF2B5EF4-FFF2-40B4-BE49-F238E27FC236}">
                <a16:creationId xmlns:a16="http://schemas.microsoft.com/office/drawing/2014/main" id="{C1318E53-FBD7-0FA8-3EC6-B43E76F0C5BE}"/>
              </a:ext>
            </a:extLst>
          </p:cNvPr>
          <p:cNvPicPr>
            <a:picLocks noChangeAspect="1"/>
          </p:cNvPicPr>
          <p:nvPr/>
        </p:nvPicPr>
        <p:blipFill>
          <a:blip r:embed="rId4"/>
          <a:stretch>
            <a:fillRect/>
          </a:stretch>
        </p:blipFill>
        <p:spPr>
          <a:xfrm>
            <a:off x="298579" y="3429000"/>
            <a:ext cx="5788092" cy="3270381"/>
          </a:xfrm>
          <a:prstGeom prst="rect">
            <a:avLst/>
          </a:prstGeom>
        </p:spPr>
      </p:pic>
    </p:spTree>
    <p:extLst>
      <p:ext uri="{BB962C8B-B14F-4D97-AF65-F5344CB8AC3E}">
        <p14:creationId xmlns:p14="http://schemas.microsoft.com/office/powerpoint/2010/main" val="2432090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E3B6CB-D9E0-553F-A490-131F4E6A8C58}"/>
              </a:ext>
            </a:extLst>
          </p:cNvPr>
          <p:cNvSpPr txBox="1"/>
          <p:nvPr/>
        </p:nvSpPr>
        <p:spPr>
          <a:xfrm>
            <a:off x="3349689" y="1732255"/>
            <a:ext cx="5271797" cy="4454809"/>
          </a:xfrm>
          <a:prstGeom prst="rect">
            <a:avLst/>
          </a:prstGeom>
          <a:noFill/>
        </p:spPr>
        <p:txBody>
          <a:bodyPr wrap="square">
            <a:spAutoFit/>
          </a:bodyPr>
          <a:lstStyle/>
          <a:p>
            <a:pPr>
              <a:lnSpc>
                <a:spcPct val="107000"/>
              </a:lnSpc>
              <a:spcAft>
                <a:spcPts val="800"/>
              </a:spcAft>
              <a:buNone/>
            </a:pPr>
            <a:endParaRPr lang="en-US"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buNone/>
            </a:pPr>
            <a:endParaRPr lang="en-US"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buNone/>
            </a:pPr>
            <a:r>
              <a:rPr lang="en-US"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Ziua</a:t>
            </a:r>
            <a:r>
              <a:rPr lang="en-US"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 IV-a: </a:t>
            </a:r>
            <a:r>
              <a:rPr lang="en-US"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Educație</a:t>
            </a:r>
            <a:r>
              <a:rPr lang="en-US"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recreere</a:t>
            </a:r>
            <a:r>
              <a:rPr lang="en-US"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și</a:t>
            </a:r>
            <a:r>
              <a:rPr lang="en-US"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descoperire</a:t>
            </a:r>
            <a:endParaRPr lang="ro-RO"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Ultima zi a </a:t>
            </a:r>
            <a:r>
              <a:rPr lang="en-US"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mobilității</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 </a:t>
            </a:r>
            <a:r>
              <a:rPr lang="en-US"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îmbinat</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activitățile</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educaționale</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cu </a:t>
            </a:r>
            <a:r>
              <a:rPr lang="en-US"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explorarea</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culturală</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Activități</a:t>
            </a:r>
            <a:r>
              <a:rPr lang="en-US"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participarea</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la o </a:t>
            </a:r>
            <a:r>
              <a:rPr lang="en-US"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oră</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de curs;</a:t>
            </a:r>
            <a:endParaRPr lang="ro-RO"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activități</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recreative </a:t>
            </a:r>
            <a:r>
              <a:rPr lang="en-US"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în</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Puerto Rico</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(kayak,      </a:t>
            </a:r>
            <a:r>
              <a:rPr lang="en-US"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vizitarea</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stațiunii</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excursie</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cu </a:t>
            </a:r>
            <a:r>
              <a:rPr lang="en-US"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vaporul</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la </a:t>
            </a:r>
            <a:r>
              <a:rPr lang="en-US"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Puerto de Mogán – „Mica </a:t>
            </a:r>
            <a:r>
              <a:rPr lang="en-US"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Veneție</a:t>
            </a:r>
            <a:r>
              <a:rPr lang="en-US"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vizită</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la </a:t>
            </a:r>
            <a:r>
              <a:rPr lang="en-US"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dunele</a:t>
            </a:r>
            <a:r>
              <a:rPr lang="en-US"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de </a:t>
            </a:r>
            <a:r>
              <a:rPr lang="en-US"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nisip</a:t>
            </a:r>
            <a:r>
              <a:rPr lang="en-US"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din Maspalomas</a:t>
            </a:r>
            <a:r>
              <a:rPr lang="en-US"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8E76E3B3-641B-4160-3E02-B3081B64B336}"/>
              </a:ext>
            </a:extLst>
          </p:cNvPr>
          <p:cNvPicPr>
            <a:picLocks noChangeAspect="1"/>
          </p:cNvPicPr>
          <p:nvPr/>
        </p:nvPicPr>
        <p:blipFill>
          <a:blip r:embed="rId2"/>
          <a:stretch>
            <a:fillRect/>
          </a:stretch>
        </p:blipFill>
        <p:spPr>
          <a:xfrm rot="-1680000">
            <a:off x="345980" y="567124"/>
            <a:ext cx="2952000" cy="1660500"/>
          </a:xfrm>
          <a:prstGeom prst="rect">
            <a:avLst/>
          </a:prstGeom>
        </p:spPr>
      </p:pic>
      <p:pic>
        <p:nvPicPr>
          <p:cNvPr id="7" name="Picture 6">
            <a:extLst>
              <a:ext uri="{FF2B5EF4-FFF2-40B4-BE49-F238E27FC236}">
                <a16:creationId xmlns:a16="http://schemas.microsoft.com/office/drawing/2014/main" id="{30B30379-D6F9-FF12-90C5-8C2E917F2AF2}"/>
              </a:ext>
            </a:extLst>
          </p:cNvPr>
          <p:cNvPicPr>
            <a:picLocks noChangeAspect="1"/>
          </p:cNvPicPr>
          <p:nvPr/>
        </p:nvPicPr>
        <p:blipFill>
          <a:blip r:embed="rId3"/>
          <a:stretch>
            <a:fillRect/>
          </a:stretch>
        </p:blipFill>
        <p:spPr>
          <a:xfrm>
            <a:off x="7957226" y="115518"/>
            <a:ext cx="4166561" cy="2281744"/>
          </a:xfrm>
          <a:prstGeom prst="rect">
            <a:avLst/>
          </a:prstGeom>
        </p:spPr>
      </p:pic>
      <p:pic>
        <p:nvPicPr>
          <p:cNvPr id="9" name="Picture 8">
            <a:extLst>
              <a:ext uri="{FF2B5EF4-FFF2-40B4-BE49-F238E27FC236}">
                <a16:creationId xmlns:a16="http://schemas.microsoft.com/office/drawing/2014/main" id="{675A75EE-6283-BA03-23AF-85F0376DCC4C}"/>
              </a:ext>
            </a:extLst>
          </p:cNvPr>
          <p:cNvPicPr>
            <a:picLocks noChangeAspect="1"/>
          </p:cNvPicPr>
          <p:nvPr/>
        </p:nvPicPr>
        <p:blipFill>
          <a:blip r:embed="rId4"/>
          <a:stretch>
            <a:fillRect/>
          </a:stretch>
        </p:blipFill>
        <p:spPr>
          <a:xfrm>
            <a:off x="9162511" y="2439814"/>
            <a:ext cx="2420251" cy="4302668"/>
          </a:xfrm>
          <a:prstGeom prst="rect">
            <a:avLst/>
          </a:prstGeom>
        </p:spPr>
      </p:pic>
      <p:pic>
        <p:nvPicPr>
          <p:cNvPr id="11" name="Picture 10">
            <a:extLst>
              <a:ext uri="{FF2B5EF4-FFF2-40B4-BE49-F238E27FC236}">
                <a16:creationId xmlns:a16="http://schemas.microsoft.com/office/drawing/2014/main" id="{9735B118-13A3-A6C8-1E8E-6968704466F3}"/>
              </a:ext>
            </a:extLst>
          </p:cNvPr>
          <p:cNvPicPr>
            <a:picLocks noChangeAspect="1"/>
          </p:cNvPicPr>
          <p:nvPr/>
        </p:nvPicPr>
        <p:blipFill>
          <a:blip r:embed="rId5"/>
          <a:stretch>
            <a:fillRect/>
          </a:stretch>
        </p:blipFill>
        <p:spPr>
          <a:xfrm rot="-840000">
            <a:off x="244394" y="4633217"/>
            <a:ext cx="3059848" cy="1832209"/>
          </a:xfrm>
          <a:prstGeom prst="rect">
            <a:avLst/>
          </a:prstGeom>
        </p:spPr>
      </p:pic>
      <p:pic>
        <p:nvPicPr>
          <p:cNvPr id="13" name="Picture 12">
            <a:extLst>
              <a:ext uri="{FF2B5EF4-FFF2-40B4-BE49-F238E27FC236}">
                <a16:creationId xmlns:a16="http://schemas.microsoft.com/office/drawing/2014/main" id="{2D749EDF-392B-FC34-873B-DFF311DC44C1}"/>
              </a:ext>
            </a:extLst>
          </p:cNvPr>
          <p:cNvPicPr>
            <a:picLocks noChangeAspect="1"/>
          </p:cNvPicPr>
          <p:nvPr/>
        </p:nvPicPr>
        <p:blipFill>
          <a:blip r:embed="rId6"/>
          <a:stretch>
            <a:fillRect/>
          </a:stretch>
        </p:blipFill>
        <p:spPr>
          <a:xfrm>
            <a:off x="3667328" y="115518"/>
            <a:ext cx="4019990" cy="2281744"/>
          </a:xfrm>
          <a:prstGeom prst="rect">
            <a:avLst/>
          </a:prstGeom>
        </p:spPr>
      </p:pic>
      <p:pic>
        <p:nvPicPr>
          <p:cNvPr id="15" name="Picture 14">
            <a:extLst>
              <a:ext uri="{FF2B5EF4-FFF2-40B4-BE49-F238E27FC236}">
                <a16:creationId xmlns:a16="http://schemas.microsoft.com/office/drawing/2014/main" id="{0B703775-DA90-BB49-C965-18CDE540884B}"/>
              </a:ext>
            </a:extLst>
          </p:cNvPr>
          <p:cNvPicPr>
            <a:picLocks noChangeAspect="1"/>
          </p:cNvPicPr>
          <p:nvPr/>
        </p:nvPicPr>
        <p:blipFill>
          <a:blip r:embed="rId7"/>
          <a:stretch>
            <a:fillRect/>
          </a:stretch>
        </p:blipFill>
        <p:spPr>
          <a:xfrm>
            <a:off x="128970" y="2901089"/>
            <a:ext cx="3090885" cy="1272077"/>
          </a:xfrm>
          <a:prstGeom prst="rect">
            <a:avLst/>
          </a:prstGeom>
        </p:spPr>
      </p:pic>
    </p:spTree>
    <p:extLst>
      <p:ext uri="{BB962C8B-B14F-4D97-AF65-F5344CB8AC3E}">
        <p14:creationId xmlns:p14="http://schemas.microsoft.com/office/powerpoint/2010/main" val="243687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6ED077-0F9F-43EF-C88E-4732C4E82298}"/>
              </a:ext>
            </a:extLst>
          </p:cNvPr>
          <p:cNvSpPr txBox="1"/>
          <p:nvPr/>
        </p:nvSpPr>
        <p:spPr>
          <a:xfrm>
            <a:off x="3498979" y="2079913"/>
            <a:ext cx="4926563" cy="2986609"/>
          </a:xfrm>
          <a:prstGeom prst="rect">
            <a:avLst/>
          </a:prstGeom>
          <a:noFill/>
        </p:spPr>
        <p:txBody>
          <a:bodyPr wrap="square">
            <a:spAutoFit/>
          </a:bodyPr>
          <a:lstStyle/>
          <a:p>
            <a:pPr>
              <a:lnSpc>
                <a:spcPct val="107000"/>
              </a:lnSpc>
              <a:spcAft>
                <a:spcPts val="800"/>
              </a:spcAft>
              <a:buNone/>
            </a:pPr>
            <a:r>
              <a:rPr lang="en-US" sz="20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Impactul</a:t>
            </a:r>
            <a:r>
              <a:rPr lang="en-US" sz="2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proiectului</a:t>
            </a:r>
            <a:r>
              <a:rPr lang="en-US" sz="2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Erasmus+</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Proiectul</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avut</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un impact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semnificativ</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asupra</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participanților</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prin</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dezvoltarea</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competențelor</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interculturale</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creșterea</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autonomiei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încrederii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în</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sine;</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promovarea</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valorilor</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europene</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pace,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cooperare</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respect;</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consolidarea</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relațiilor</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dintre</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școlile</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partenere</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16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9BC0B8CB-4440-8A7A-177D-47759B170556}"/>
              </a:ext>
            </a:extLst>
          </p:cNvPr>
          <p:cNvPicPr>
            <a:picLocks noChangeAspect="1"/>
          </p:cNvPicPr>
          <p:nvPr/>
        </p:nvPicPr>
        <p:blipFill>
          <a:blip r:embed="rId2"/>
          <a:stretch>
            <a:fillRect/>
          </a:stretch>
        </p:blipFill>
        <p:spPr>
          <a:xfrm rot="-540000">
            <a:off x="211653" y="314465"/>
            <a:ext cx="3498979" cy="1968175"/>
          </a:xfrm>
          <a:prstGeom prst="rect">
            <a:avLst/>
          </a:prstGeom>
        </p:spPr>
      </p:pic>
      <p:pic>
        <p:nvPicPr>
          <p:cNvPr id="7" name="Picture 6">
            <a:extLst>
              <a:ext uri="{FF2B5EF4-FFF2-40B4-BE49-F238E27FC236}">
                <a16:creationId xmlns:a16="http://schemas.microsoft.com/office/drawing/2014/main" id="{31A1F6E5-3ACB-DB49-4A25-AF9A44006681}"/>
              </a:ext>
            </a:extLst>
          </p:cNvPr>
          <p:cNvPicPr>
            <a:picLocks noChangeAspect="1"/>
          </p:cNvPicPr>
          <p:nvPr/>
        </p:nvPicPr>
        <p:blipFill>
          <a:blip r:embed="rId3"/>
          <a:stretch>
            <a:fillRect/>
          </a:stretch>
        </p:blipFill>
        <p:spPr>
          <a:xfrm>
            <a:off x="570941" y="2566650"/>
            <a:ext cx="2343709" cy="4166594"/>
          </a:xfrm>
          <a:prstGeom prst="rect">
            <a:avLst/>
          </a:prstGeom>
        </p:spPr>
      </p:pic>
      <p:pic>
        <p:nvPicPr>
          <p:cNvPr id="9" name="Picture 8">
            <a:extLst>
              <a:ext uri="{FF2B5EF4-FFF2-40B4-BE49-F238E27FC236}">
                <a16:creationId xmlns:a16="http://schemas.microsoft.com/office/drawing/2014/main" id="{9F3B5920-55F7-4458-2957-5D7372088C08}"/>
              </a:ext>
            </a:extLst>
          </p:cNvPr>
          <p:cNvPicPr>
            <a:picLocks noChangeAspect="1"/>
          </p:cNvPicPr>
          <p:nvPr/>
        </p:nvPicPr>
        <p:blipFill>
          <a:blip r:embed="rId4"/>
          <a:stretch>
            <a:fillRect/>
          </a:stretch>
        </p:blipFill>
        <p:spPr>
          <a:xfrm>
            <a:off x="7270796" y="196346"/>
            <a:ext cx="4606676" cy="2323137"/>
          </a:xfrm>
          <a:prstGeom prst="rect">
            <a:avLst/>
          </a:prstGeom>
        </p:spPr>
      </p:pic>
      <p:pic>
        <p:nvPicPr>
          <p:cNvPr id="11" name="Picture 10">
            <a:extLst>
              <a:ext uri="{FF2B5EF4-FFF2-40B4-BE49-F238E27FC236}">
                <a16:creationId xmlns:a16="http://schemas.microsoft.com/office/drawing/2014/main" id="{47297D03-FD7E-9E83-88EC-2D64C6BC3D25}"/>
              </a:ext>
            </a:extLst>
          </p:cNvPr>
          <p:cNvPicPr>
            <a:picLocks noChangeAspect="1"/>
          </p:cNvPicPr>
          <p:nvPr/>
        </p:nvPicPr>
        <p:blipFill>
          <a:blip r:embed="rId5"/>
          <a:stretch>
            <a:fillRect/>
          </a:stretch>
        </p:blipFill>
        <p:spPr>
          <a:xfrm>
            <a:off x="8723607" y="2729707"/>
            <a:ext cx="2897452" cy="3840480"/>
          </a:xfrm>
          <a:prstGeom prst="rect">
            <a:avLst/>
          </a:prstGeom>
        </p:spPr>
      </p:pic>
      <p:pic>
        <p:nvPicPr>
          <p:cNvPr id="13" name="Picture 12">
            <a:extLst>
              <a:ext uri="{FF2B5EF4-FFF2-40B4-BE49-F238E27FC236}">
                <a16:creationId xmlns:a16="http://schemas.microsoft.com/office/drawing/2014/main" id="{24B1E659-0171-7054-C753-7F5D998ABBDF}"/>
              </a:ext>
            </a:extLst>
          </p:cNvPr>
          <p:cNvPicPr>
            <a:picLocks noChangeAspect="1"/>
          </p:cNvPicPr>
          <p:nvPr/>
        </p:nvPicPr>
        <p:blipFill>
          <a:blip r:embed="rId6"/>
          <a:stretch>
            <a:fillRect/>
          </a:stretch>
        </p:blipFill>
        <p:spPr>
          <a:xfrm>
            <a:off x="3302971" y="5055679"/>
            <a:ext cx="4926563" cy="1677565"/>
          </a:xfrm>
          <a:prstGeom prst="rect">
            <a:avLst/>
          </a:prstGeom>
        </p:spPr>
      </p:pic>
      <p:pic>
        <p:nvPicPr>
          <p:cNvPr id="15" name="Picture 14">
            <a:extLst>
              <a:ext uri="{FF2B5EF4-FFF2-40B4-BE49-F238E27FC236}">
                <a16:creationId xmlns:a16="http://schemas.microsoft.com/office/drawing/2014/main" id="{2E18B658-EFB9-5E9E-F1AE-3014316EDB40}"/>
              </a:ext>
            </a:extLst>
          </p:cNvPr>
          <p:cNvPicPr>
            <a:picLocks noChangeAspect="1"/>
          </p:cNvPicPr>
          <p:nvPr/>
        </p:nvPicPr>
        <p:blipFill>
          <a:blip r:embed="rId7"/>
          <a:stretch>
            <a:fillRect/>
          </a:stretch>
        </p:blipFill>
        <p:spPr>
          <a:xfrm>
            <a:off x="3941042" y="196346"/>
            <a:ext cx="3197520" cy="1798605"/>
          </a:xfrm>
          <a:prstGeom prst="rect">
            <a:avLst/>
          </a:prstGeom>
        </p:spPr>
      </p:pic>
    </p:spTree>
    <p:extLst>
      <p:ext uri="{BB962C8B-B14F-4D97-AF65-F5344CB8AC3E}">
        <p14:creationId xmlns:p14="http://schemas.microsoft.com/office/powerpoint/2010/main" val="3216123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CC9A0-569D-4587-8B97-B3A2FC817408}"/>
              </a:ext>
            </a:extLst>
          </p:cNvPr>
          <p:cNvSpPr>
            <a:spLocks noGrp="1"/>
          </p:cNvSpPr>
          <p:nvPr>
            <p:ph type="title"/>
          </p:nvPr>
        </p:nvSpPr>
        <p:spPr>
          <a:xfrm>
            <a:off x="878175" y="734289"/>
            <a:ext cx="10856625" cy="2016055"/>
          </a:xfrm>
        </p:spPr>
        <p:txBody>
          <a:bodyPr>
            <a:normAutofit fontScale="90000"/>
          </a:bodyPr>
          <a:lstStyle/>
          <a:p>
            <a:pPr marL="0" marR="0">
              <a:lnSpc>
                <a:spcPct val="107000"/>
              </a:lnSpc>
              <a:spcBef>
                <a:spcPts val="0"/>
              </a:spcBef>
              <a:spcAft>
                <a:spcPts val="80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Concluzii</a:t>
            </a:r>
            <a:r>
              <a:rPr lang="en-US"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și</a:t>
            </a:r>
            <a:r>
              <a:rPr lang="en-US"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mulțumiri</a:t>
            </a:r>
            <a:br>
              <a:rPr lang="ro-RO"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b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Mobilitatea</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Erasmus+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în</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Gran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Canaria</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fost</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o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experiență</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educațională</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de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succes</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care a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contribuit</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la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formarea</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personală</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și</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academică</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 </a:t>
            </a:r>
            <a:r>
              <a:rPr lang="en-US" sz="1800"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elevilor</a:t>
            </a:r>
            <a:r>
              <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br>
              <a:rPr lang="ro-RO"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br>
            <a:r>
              <a:rPr lang="ro-RO"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Mulțumim</a:t>
            </a:r>
            <a:r>
              <a:rPr lang="en-US"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tuturor</a:t>
            </a:r>
            <a:r>
              <a:rPr lang="en-US"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partenerilor</a:t>
            </a:r>
            <a:r>
              <a:rPr lang="en-US"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profesorilor</a:t>
            </a:r>
            <a:r>
              <a:rPr lang="en-US"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și</a:t>
            </a:r>
            <a:r>
              <a:rPr lang="en-US"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elevilor</a:t>
            </a:r>
            <a:r>
              <a:rPr lang="en-US"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implicați</a:t>
            </a:r>
            <a:r>
              <a:rPr lang="en-US"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br>
              <a:rPr lang="en-US"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br>
            <a:endParaRPr lang="en-US" dirty="0">
              <a:solidFill>
                <a:srgbClr val="C00000"/>
              </a:solidFill>
            </a:endParaRPr>
          </a:p>
        </p:txBody>
      </p:sp>
      <p:pic>
        <p:nvPicPr>
          <p:cNvPr id="5" name="Picture 4">
            <a:extLst>
              <a:ext uri="{FF2B5EF4-FFF2-40B4-BE49-F238E27FC236}">
                <a16:creationId xmlns:a16="http://schemas.microsoft.com/office/drawing/2014/main" id="{ED5F8C24-5807-410C-8A14-293B9948DC08}"/>
              </a:ext>
            </a:extLst>
          </p:cNvPr>
          <p:cNvPicPr>
            <a:picLocks noChangeAspect="1"/>
          </p:cNvPicPr>
          <p:nvPr/>
        </p:nvPicPr>
        <p:blipFill>
          <a:blip r:embed="rId2"/>
          <a:stretch>
            <a:fillRect/>
          </a:stretch>
        </p:blipFill>
        <p:spPr>
          <a:xfrm>
            <a:off x="110835" y="2410690"/>
            <a:ext cx="3823855" cy="2867891"/>
          </a:xfrm>
          <a:prstGeom prst="rect">
            <a:avLst/>
          </a:prstGeom>
        </p:spPr>
      </p:pic>
      <p:sp>
        <p:nvSpPr>
          <p:cNvPr id="6" name="AutoShape 2">
            <a:extLst>
              <a:ext uri="{FF2B5EF4-FFF2-40B4-BE49-F238E27FC236}">
                <a16:creationId xmlns:a16="http://schemas.microsoft.com/office/drawing/2014/main" id="{C4A64A83-4DE9-49B0-8876-E10EDBAE554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E5B4E942-4822-46E0-9412-4789B818B554}"/>
              </a:ext>
            </a:extLst>
          </p:cNvPr>
          <p:cNvPicPr>
            <a:picLocks noChangeAspect="1"/>
          </p:cNvPicPr>
          <p:nvPr/>
        </p:nvPicPr>
        <p:blipFill>
          <a:blip r:embed="rId3"/>
          <a:stretch>
            <a:fillRect/>
          </a:stretch>
        </p:blipFill>
        <p:spPr>
          <a:xfrm>
            <a:off x="3740729" y="2670464"/>
            <a:ext cx="4419600" cy="3314700"/>
          </a:xfrm>
          <a:prstGeom prst="rect">
            <a:avLst/>
          </a:prstGeom>
        </p:spPr>
      </p:pic>
      <p:pic>
        <p:nvPicPr>
          <p:cNvPr id="12" name="Picture 11">
            <a:extLst>
              <a:ext uri="{FF2B5EF4-FFF2-40B4-BE49-F238E27FC236}">
                <a16:creationId xmlns:a16="http://schemas.microsoft.com/office/drawing/2014/main" id="{CA2D4644-96B9-4423-A3CB-0E4A41B1190A}"/>
              </a:ext>
            </a:extLst>
          </p:cNvPr>
          <p:cNvPicPr>
            <a:picLocks noChangeAspect="1"/>
          </p:cNvPicPr>
          <p:nvPr/>
        </p:nvPicPr>
        <p:blipFill>
          <a:blip r:embed="rId4"/>
          <a:stretch>
            <a:fillRect/>
          </a:stretch>
        </p:blipFill>
        <p:spPr>
          <a:xfrm>
            <a:off x="7758545" y="3089563"/>
            <a:ext cx="4433455" cy="3325091"/>
          </a:xfrm>
          <a:prstGeom prst="rect">
            <a:avLst/>
          </a:prstGeom>
        </p:spPr>
      </p:pic>
      <p:sp>
        <p:nvSpPr>
          <p:cNvPr id="14" name="TextBox 13">
            <a:extLst>
              <a:ext uri="{FF2B5EF4-FFF2-40B4-BE49-F238E27FC236}">
                <a16:creationId xmlns:a16="http://schemas.microsoft.com/office/drawing/2014/main" id="{2C028490-44C8-422A-A80B-4D3675CB4A0C}"/>
              </a:ext>
            </a:extLst>
          </p:cNvPr>
          <p:cNvSpPr txBox="1"/>
          <p:nvPr/>
        </p:nvSpPr>
        <p:spPr>
          <a:xfrm>
            <a:off x="429491" y="6192980"/>
            <a:ext cx="6878781" cy="405367"/>
          </a:xfrm>
          <a:prstGeom prst="rect">
            <a:avLst/>
          </a:prstGeom>
          <a:noFill/>
        </p:spPr>
        <p:txBody>
          <a:bodyPr wrap="square">
            <a:spAutoFit/>
          </a:bodyPr>
          <a:lstStyle/>
          <a:p>
            <a:pPr marL="0" marR="0">
              <a:lnSpc>
                <a:spcPct val="107000"/>
              </a:lnSpc>
              <a:spcBef>
                <a:spcPts val="0"/>
              </a:spcBef>
              <a:spcAft>
                <a:spcPts val="80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Erasmus+ –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Experiențe</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care ne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apropie</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și</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ne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formează</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40015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C2E447-F59F-AC19-E226-D4CA2138BA1D}"/>
              </a:ext>
            </a:extLst>
          </p:cNvPr>
          <p:cNvSpPr txBox="1"/>
          <p:nvPr/>
        </p:nvSpPr>
        <p:spPr>
          <a:xfrm>
            <a:off x="0" y="0"/>
            <a:ext cx="12192000" cy="6741013"/>
          </a:xfrm>
          <a:prstGeom prst="rect">
            <a:avLst/>
          </a:prstGeom>
          <a:noFill/>
        </p:spPr>
        <p:txBody>
          <a:bodyPr wrap="square">
            <a:spAutoFit/>
          </a:bodyPr>
          <a:lstStyle/>
          <a:p>
            <a:pPr algn="ctr">
              <a:lnSpc>
                <a:spcPct val="115000"/>
              </a:lnSpc>
              <a:spcAft>
                <a:spcPts val="800"/>
              </a:spcAft>
              <a:buNone/>
            </a:pPr>
            <a:r>
              <a:rPr lang="en-US" sz="1400" b="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t>
            </a:r>
            <a:r>
              <a:rPr lang="en-US" sz="1400" b="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Erasmusvision</a:t>
            </a:r>
            <a:r>
              <a:rPr lang="en-US" sz="1400" b="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 </a:t>
            </a:r>
            <a:r>
              <a:rPr lang="en-US" sz="1400" b="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când</a:t>
            </a:r>
            <a:r>
              <a:rPr lang="en-US" sz="1400" b="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b="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pacea</a:t>
            </a:r>
            <a:r>
              <a:rPr lang="en-US" sz="1400" b="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 </a:t>
            </a:r>
            <a:r>
              <a:rPr lang="en-US" sz="1400" b="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urcat</a:t>
            </a:r>
            <a:r>
              <a:rPr lang="en-US" sz="1400" b="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pe </a:t>
            </a:r>
            <a:r>
              <a:rPr lang="en-US" sz="1400" b="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scenă</a:t>
            </a:r>
            <a:r>
              <a:rPr lang="en-US" sz="1400" b="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t>
            </a:r>
            <a:endParaRPr lang="ro-RO" sz="1400"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p>
            <a:pPr indent="457200" algn="just">
              <a:lnSpc>
                <a:spcPct val="115000"/>
              </a:lnSpc>
              <a:spcAft>
                <a:spcPts val="800"/>
              </a:spcAft>
              <a:buNone/>
            </a:pP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Călătoria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mea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Gran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Canaria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la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Vecindario</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prin</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programul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Erasmus+, nu 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fost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doar</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o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deplasare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într</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-o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altă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țară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fost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o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aventură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adevărată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o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experiență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care m-a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învățat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înseamnă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prietenia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curajul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puterea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de 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transmite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un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mesaj</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bun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către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lume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La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doar</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12 ani, 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simțit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fac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parte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din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ceva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mult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mai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mare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decât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mine.</a:t>
            </a:r>
            <a:endParaRPr lang="ro-RO" sz="1400" i="1"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p>
            <a:pPr indent="457200" algn="just">
              <a:lnSpc>
                <a:spcPct val="115000"/>
              </a:lnSpc>
              <a:spcAft>
                <a:spcPts val="800"/>
              </a:spcAft>
              <a:buNone/>
            </a:pP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La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școala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din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Vecindario</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ne-am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întâlnit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cu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copii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din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mai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multe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țări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Deși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veneam</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din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culturi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diferite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vorbeam</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limbi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diferite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ne-am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înțeles</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rapid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prin</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zâmbete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gesturi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bunătate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Activitățile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au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fost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speciale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toate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aveau</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legătură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cu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menținerea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păcii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cu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respectul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cu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ideea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lumea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poate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fi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mai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frumoasă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dacă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ne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purtăm</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unii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cu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alții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cu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inimă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deschisă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t>
            </a:r>
            <a:endParaRPr lang="ro-RO" sz="1400" i="1"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p>
            <a:pPr indent="457200" algn="just">
              <a:lnSpc>
                <a:spcPct val="115000"/>
              </a:lnSpc>
              <a:spcAft>
                <a:spcPts val="800"/>
              </a:spcAft>
              <a:buNone/>
            </a:pP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Un moment important 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fost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realizarea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standului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României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fost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mândră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prezint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țara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mea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tradițiile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noastre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Ciocolata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românească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avut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un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succes</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uriaș</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toți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voiau</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guste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iar</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reacțiile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lor ne-au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făcut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zâmbim</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mai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tare. 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fost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o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bucurie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văd</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cum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lucrurile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simple pot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aduce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oamenii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împreună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t>
            </a:r>
            <a:endParaRPr lang="ro-RO" sz="1400" i="1"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p>
            <a:pPr indent="457200" algn="just">
              <a:lnSpc>
                <a:spcPct val="115000"/>
              </a:lnSpc>
              <a:spcAft>
                <a:spcPts val="800"/>
              </a:spcAft>
              <a:buNone/>
            </a:pP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avut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parte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de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descoperiri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culturale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L-am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vizitat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pe Columb la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el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acasă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aflat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lucruri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interesante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despre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istorie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despre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curajul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de 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porni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spre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necunoscut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Totul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părea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se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lege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perfect cu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spiritul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Erasmus: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explorare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deschidere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încredere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t>
            </a:r>
            <a:endParaRPr lang="ro-RO" sz="1400" i="1"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p>
            <a:pPr indent="457200" algn="just">
              <a:lnSpc>
                <a:spcPct val="115000"/>
              </a:lnSpc>
              <a:spcAft>
                <a:spcPts val="800"/>
              </a:spcAft>
              <a:buNone/>
            </a:pP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Dar cel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mai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emoționant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moment 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fost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Erasmusvision</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concursul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de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muzică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organizat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la un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teatru</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adevărat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cu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scenă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mare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lumini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ca la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spectacolele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profesioniste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urcat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pe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scenă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cu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inima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bătând</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tare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cu un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mesaj</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clar</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pacea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cântat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din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suflet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reușit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obținem</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locul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6,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într</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-o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competiție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care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primele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5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locuri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au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fost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ocupate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de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gazde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Pentru</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noi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asta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fost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un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succes</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uriaș</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Nu ne-am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simțit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învinși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ci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învingători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pentru</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avut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curajul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ne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facem</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auziți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t>
            </a:r>
            <a:endParaRPr lang="ro-RO" sz="1400" i="1"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p>
            <a:pPr indent="457200" algn="just">
              <a:lnSpc>
                <a:spcPct val="115000"/>
              </a:lnSpc>
              <a:spcAft>
                <a:spcPts val="800"/>
              </a:spcAft>
              <a:buNone/>
            </a:pP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Proiectul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Erasmus 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fost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ca o carte de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aventuri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care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fiecare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zi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mai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scriam</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un nou capitol.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fiecare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zi 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surprins</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zâmbete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pe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fețele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colegilor</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mei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învățat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înseamnă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armonia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Chiar</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dacă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vorbeam</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limbi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diferite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zâmbetele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bunătatea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au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fost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un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limbaj</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al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păcii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pe care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toți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l-am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înțeles</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Noi 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fost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mijlocul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care 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făcut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vocile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neauzite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vorbească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noi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prin</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melodia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noastră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făcut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pacea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răsune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difuzoarele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boxelor</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se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audă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toată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lumea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Noi nu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promovăm</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decât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un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mesaj</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inocent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iar</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acesta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ne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spune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doar</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păstrăm</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calmul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pe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pământ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Nerăbdarea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m-a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ținut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trează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prima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seară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curajul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m-a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însoțit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pe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scenă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iar</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bucuria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venit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cu mine la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malul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oceanului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Toate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sentimentele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pozitive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ne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însoțesc</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dacă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avem</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un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suflet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curat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putem</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obține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doar</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dacă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susținem</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pacea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Această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experiență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ne-a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învățat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pe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fiecare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parte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înseamnă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să</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fim</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buni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cu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adevărat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Activitățile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desfășurate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timpul</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deplasării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ne-au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dezvoltat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Spania 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învățat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câte</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ceva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din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cultura</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lor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ne-am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făcut</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noi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prieteni</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Noi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suntem</a:t>
            </a:r>
            <a:r>
              <a:rPr lang="en-US" sz="14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400"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pacea</a:t>
            </a:r>
            <a:endParaRPr lang="ro-RO" sz="1400" i="1"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400" kern="100" dirty="0" err="1">
                <a:effectLst/>
                <a:latin typeface="Times New Roman" panose="02020603050405020304" pitchFamily="18" charset="0"/>
                <a:ea typeface="Aptos" panose="020B0004020202020204" pitchFamily="34" charset="0"/>
                <a:cs typeface="Times New Roman" panose="02020603050405020304" pitchFamily="18" charset="0"/>
              </a:rPr>
              <a:t>Guță</a:t>
            </a:r>
            <a:r>
              <a:rPr lang="en-US" sz="1400" kern="100" dirty="0">
                <a:effectLst/>
                <a:latin typeface="Times New Roman" panose="02020603050405020304" pitchFamily="18" charset="0"/>
                <a:ea typeface="Aptos" panose="020B0004020202020204" pitchFamily="34" charset="0"/>
                <a:cs typeface="Times New Roman" panose="02020603050405020304" pitchFamily="18" charset="0"/>
              </a:rPr>
              <a:t> Sofia</a:t>
            </a:r>
            <a:br>
              <a:rPr lang="en-US" sz="1400" kern="100" dirty="0">
                <a:effectLst/>
                <a:latin typeface="Times New Roman" panose="02020603050405020304" pitchFamily="18" charset="0"/>
                <a:ea typeface="Aptos" panose="020B0004020202020204" pitchFamily="34" charset="0"/>
                <a:cs typeface="Times New Roman" panose="02020603050405020304" pitchFamily="18" charset="0"/>
              </a:rPr>
            </a:br>
            <a:r>
              <a:rPr lang="en-US" sz="1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400" kern="100" dirty="0" err="1">
                <a:effectLst/>
                <a:latin typeface="Times New Roman" panose="02020603050405020304" pitchFamily="18" charset="0"/>
                <a:ea typeface="Aptos" panose="020B0004020202020204" pitchFamily="34" charset="0"/>
                <a:cs typeface="Times New Roman" panose="02020603050405020304" pitchFamily="18" charset="0"/>
              </a:rPr>
              <a:t>Clasa</a:t>
            </a:r>
            <a:r>
              <a:rPr lang="en-US" sz="1400" kern="100" dirty="0">
                <a:effectLst/>
                <a:latin typeface="Times New Roman" panose="02020603050405020304" pitchFamily="18" charset="0"/>
                <a:ea typeface="Aptos" panose="020B0004020202020204" pitchFamily="34" charset="0"/>
                <a:cs typeface="Times New Roman" panose="02020603050405020304" pitchFamily="18" charset="0"/>
              </a:rPr>
              <a:t> a VI-a C</a:t>
            </a:r>
            <a:endParaRPr lang="ro-RO"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51081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E79B435-9055-E262-AC47-93C8F456F769}"/>
              </a:ext>
            </a:extLst>
          </p:cNvPr>
          <p:cNvSpPr txBox="1"/>
          <p:nvPr/>
        </p:nvSpPr>
        <p:spPr>
          <a:xfrm>
            <a:off x="0" y="952131"/>
            <a:ext cx="11770468" cy="4521046"/>
          </a:xfrm>
          <a:prstGeom prst="rect">
            <a:avLst/>
          </a:prstGeom>
          <a:noFill/>
        </p:spPr>
        <p:txBody>
          <a:bodyPr wrap="square">
            <a:spAutoFit/>
          </a:bodyPr>
          <a:lstStyle/>
          <a:p>
            <a:pPr algn="just">
              <a:lnSpc>
                <a:spcPct val="115000"/>
              </a:lnSpc>
              <a:spcAft>
                <a:spcPts val="800"/>
              </a:spcAft>
              <a:buNone/>
            </a:pPr>
            <a:r>
              <a:rPr lang="ro-RO" sz="1800"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ro-RO"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Jurnal de Erasmus, Gran Canaria, ianuarie 2026</a:t>
            </a:r>
          </a:p>
          <a:p>
            <a:pPr algn="just">
              <a:lnSpc>
                <a:spcPct val="115000"/>
              </a:lnSpc>
              <a:spcAft>
                <a:spcPts val="800"/>
              </a:spcAft>
              <a:buNone/>
            </a:pPr>
            <a:r>
              <a:rPr lang="ro-RO"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Știți expresia 'peste mări și țări?' Exact așa a fost mobilitatea noastră. Am plecat de la iarna geroasă a Buzăului cu -10 grade și am ajuns, aproximativ 16 ore mai târziu, la 18-24 de grade. Vreme propice învățării și dezvoltării, dar, mai ales, schimbului de experiență. </a:t>
            </a:r>
            <a:endParaRPr lang="en-GB" i="1" kern="100" dirty="0">
              <a:solidFill>
                <a:srgbClr val="002060"/>
              </a:solidFill>
              <a:latin typeface="Aptos" panose="020B0004020202020204" pitchFamily="34" charset="0"/>
              <a:ea typeface="Aptos" panose="020B0004020202020204" pitchFamily="34" charset="0"/>
              <a:cs typeface="Times New Roman" panose="02020603050405020304" pitchFamily="18" charset="0"/>
            </a:endParaRPr>
          </a:p>
          <a:p>
            <a:pPr indent="449580" algn="just">
              <a:lnSpc>
                <a:spcPct val="115000"/>
              </a:lnSpc>
              <a:spcAft>
                <a:spcPts val="800"/>
              </a:spcAft>
              <a:buNone/>
            </a:pPr>
            <a:r>
              <a:rPr lang="ro-RO"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Pregătirea în sine a început cu mult înaintea plecării. Ne-am pus toate forțele la lucru ca să creăm cel mai frumos filmuleț despre pace. Suntem la o aruncătură de băț de un conflict și am putut face diferența clar despre ceea ce înseamnă pace, mai cu seamă în mediul școlar. Am pregătit minuțios și am repetat până aproape de perfecțiune un cântec superb, sub atenta îndrumare și coordonare a doamnelor profesoare Ramona Bănulescu și Anghel Valentina. Emoții cu carul am avut că nu pronunțam bine, că poate </a:t>
            </a:r>
            <a:r>
              <a:rPr lang="ro-RO" i="1" kern="100" dirty="0" err="1">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falsăm</a:t>
            </a:r>
            <a:r>
              <a:rPr lang="ro-RO"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pe ici pe colo, că nu ne sincronizăm la coregrafie, că nu transmitem emoția dorită. Am luat-o de la capăt cu răbdare de multe ori până am reușit, zic eu. </a:t>
            </a:r>
            <a:endParaRPr lang="ro-RO" i="1"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p>
            <a:pPr indent="449580" algn="just">
              <a:lnSpc>
                <a:spcPct val="115000"/>
              </a:lnSpc>
              <a:spcAft>
                <a:spcPts val="800"/>
              </a:spcAft>
              <a:buNone/>
            </a:pPr>
            <a:r>
              <a:rPr lang="ro-RO"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Ajunși acolo am descoperit diversitatea, am văzut părerile elevilor din țari precum Spania, Franța, Germania, Norvegia. Am văzut ce înseamnă pacea pentru elevi asemenea mie și mi-am dat seama că suntem la fel, chiar dacă facem parte din sisteme de învățământ diferite: ne dorim cu toții să învățăm sub semnele păcii, ale toleranței și ale acceptării. </a:t>
            </a:r>
            <a:endParaRPr lang="ro-RO" i="1"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7A4C3424-3550-4B80-96AB-87FDF53633BF}"/>
              </a:ext>
            </a:extLst>
          </p:cNvPr>
          <p:cNvSpPr txBox="1"/>
          <p:nvPr/>
        </p:nvSpPr>
        <p:spPr>
          <a:xfrm>
            <a:off x="7820891" y="5644349"/>
            <a:ext cx="6137562" cy="390684"/>
          </a:xfrm>
          <a:prstGeom prst="rect">
            <a:avLst/>
          </a:prstGeom>
          <a:noFill/>
        </p:spPr>
        <p:txBody>
          <a:bodyPr wrap="square">
            <a:spAutoFit/>
          </a:bodyPr>
          <a:lstStyle/>
          <a:p>
            <a:pPr algn="just">
              <a:lnSpc>
                <a:spcPct val="115000"/>
              </a:lnSpc>
              <a:spcAft>
                <a:spcPts val="800"/>
              </a:spcAft>
              <a:buNone/>
            </a:pPr>
            <a:r>
              <a:rPr lang="ro-RO" sz="1800" i="1" kern="100" dirty="0">
                <a:solidFill>
                  <a:srgbClr val="002060"/>
                </a:solidFill>
                <a:effectLst/>
                <a:latin typeface="Times New Roman" panose="02020603050405020304" pitchFamily="18" charset="0"/>
                <a:ea typeface="Aptos" panose="020B0004020202020204" pitchFamily="34" charset="0"/>
                <a:cs typeface="Times New Roman" panose="02020603050405020304" pitchFamily="18" charset="0"/>
              </a:rPr>
              <a:t> Matache Monica, a VI-a </a:t>
            </a:r>
            <a:endParaRPr lang="ro-RO" sz="1800" i="1"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51895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6BB36A-DDEE-46C7-ADA2-BE7D17B6C2E6}"/>
              </a:ext>
            </a:extLst>
          </p:cNvPr>
          <p:cNvSpPr txBox="1"/>
          <p:nvPr/>
        </p:nvSpPr>
        <p:spPr>
          <a:xfrm>
            <a:off x="1011382" y="871056"/>
            <a:ext cx="9227127" cy="3634072"/>
          </a:xfrm>
          <a:prstGeom prst="rect">
            <a:avLst/>
          </a:prstGeom>
          <a:noFill/>
        </p:spPr>
        <p:txBody>
          <a:bodyPr wrap="square">
            <a:spAutoFit/>
          </a:bodyPr>
          <a:lstStyle/>
          <a:p>
            <a:pPr marL="0" marR="0" algn="just">
              <a:lnSpc>
                <a:spcPct val="107000"/>
              </a:lnSpc>
              <a:spcBef>
                <a:spcPts val="0"/>
              </a:spcBef>
              <a:spcAft>
                <a:spcPts val="0"/>
              </a:spcAft>
            </a:pP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V-</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ați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întrebat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vreodată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cum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este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ca la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vârsta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de 13 ani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plecați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in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altă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țară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alături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profesori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dragi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și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colegi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din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școală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pentru</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încuraja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pacea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Este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fenomenal</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Nu o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mint,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drumul</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spre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insulă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fost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obositor</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dar</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experiențele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pe care le-am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trăit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au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fost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neuitat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De la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climă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oameni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și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peisaje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fiecare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zi 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fost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ca o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nouă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aventură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urma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ne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testeze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toate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cunostințele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acumulate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până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acum</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Timpul petrecut în școală a fost plin de activități legate de pace, acceptare și înțelegere. În tot acest timp am interacționat cu copii de alte naționalități și am apreciat că ne-a fost prezentată școala. Cel mai  frumos și interesant moment a fost când ne-am jucat alături de copiii cu dizabilități, de fiecare dată când interacționam cu ei, mi se păreau mai fericiți și plini de emoție. Parcă toate problemele lor dispăruseră, toți eram la fel.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Baciu</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Mihail</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David,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clasa</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 VI-a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3664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C8E577-7683-4434-B854-D7C1D052890E}"/>
              </a:ext>
            </a:extLst>
          </p:cNvPr>
          <p:cNvSpPr txBox="1"/>
          <p:nvPr/>
        </p:nvSpPr>
        <p:spPr>
          <a:xfrm>
            <a:off x="1870364" y="1856871"/>
            <a:ext cx="8950036" cy="2188612"/>
          </a:xfrm>
          <a:prstGeom prst="rect">
            <a:avLst/>
          </a:prstGeom>
          <a:noFill/>
        </p:spPr>
        <p:txBody>
          <a:bodyPr wrap="square">
            <a:spAutoFit/>
          </a:bodyPr>
          <a:lstStyle/>
          <a:p>
            <a:pPr marL="0" marR="0" indent="457200" algn="just">
              <a:lnSpc>
                <a:spcPct val="115000"/>
              </a:lnSpc>
              <a:spcBef>
                <a:spcPts val="0"/>
              </a:spcBef>
              <a:spcAft>
                <a:spcPts val="800"/>
              </a:spcAft>
            </a:pP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Reprezentatia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noastra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pe scena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teatrului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Victor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Jara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din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Vecindario</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care ne-a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emotionat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nespus</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mult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ne-a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facut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ne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simțim</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liberi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mândri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suntem</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romani</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15000"/>
              </a:lnSpc>
              <a:spcBef>
                <a:spcPts val="0"/>
              </a:spcBef>
              <a:spcAft>
                <a:spcPts val="800"/>
              </a:spcAft>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Am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incercat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reprezentam</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cu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onoare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tara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scoala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sper</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din tot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sufletul</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ca am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reusit.Dupa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aceasta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experienta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ma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simt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mai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increzator</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mai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puternic</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mai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independent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ii sunt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recunoscator</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scolii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mele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pentru</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aceasta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800"/>
              </a:spcAft>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Ioan</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-Vladimir State</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clasa</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 VI-a C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9486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01BBEB-E52A-45AC-88A7-33F8D513A0E1}"/>
              </a:ext>
            </a:extLst>
          </p:cNvPr>
          <p:cNvSpPr txBox="1"/>
          <p:nvPr/>
        </p:nvSpPr>
        <p:spPr>
          <a:xfrm>
            <a:off x="180110" y="772821"/>
            <a:ext cx="11430000" cy="4944943"/>
          </a:xfrm>
          <a:prstGeom prst="rect">
            <a:avLst/>
          </a:prstGeom>
          <a:noFill/>
        </p:spPr>
        <p:txBody>
          <a:bodyPr wrap="square">
            <a:spAutoFit/>
          </a:bodyPr>
          <a:lstStyle/>
          <a:p>
            <a:pPr marL="0" marR="0" algn="just">
              <a:lnSpc>
                <a:spcPct val="107000"/>
              </a:lnSpc>
              <a:spcBef>
                <a:spcPts val="0"/>
              </a:spcBef>
              <a:spcAft>
                <a:spcPts val="800"/>
              </a:spcAft>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Timpul</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petrecut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la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școala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care ne-a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găzduit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fost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pretios</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Atât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profesorii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cât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copiii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au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fost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calzi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primitori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asemenea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mi-am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dezvoltat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capacitatea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de 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vorbi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engleza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cu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alți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copii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total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necunoscuți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Am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privit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aceasta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plecare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ca pe o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oportunitate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pentru</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dezvoltarea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mea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personală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către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cunoașterea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alte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culturi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către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învățarea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prin</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experiente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reale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Am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invațat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multe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din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această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călătorie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și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sunt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recunoscătoare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școlii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profesorilor</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pentru</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această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oportunitate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unică</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Șolcă</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Antonia,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clasa</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 VII-a 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La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sfarsitul</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acestui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program, am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inteles</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ca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pacea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datoreaza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unui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efort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continuu</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de 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construi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relatii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bazate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pe respect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empatie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ca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fiecare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dintre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noi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este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un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ambasador</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al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pacii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in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comunitatea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prin</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aplicarea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valorilor</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europene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toleranta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incluziune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M-am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intors</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acasa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cu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trairi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pe care le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voi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pretui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pentru</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totdeauna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cu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amintirea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oamenilor</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calzi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pe care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-am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intalnit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aici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cu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totii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vorbind</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aceeasi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limba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aceea</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prieteniei</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Alexandra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Moiseanu</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clasa</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 VI-a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2489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FAB517-D545-4EAD-BDDF-93DE09E25B52}"/>
              </a:ext>
            </a:extLst>
          </p:cNvPr>
          <p:cNvPicPr>
            <a:picLocks noChangeAspect="1"/>
          </p:cNvPicPr>
          <p:nvPr/>
        </p:nvPicPr>
        <p:blipFill>
          <a:blip r:embed="rId2"/>
          <a:stretch>
            <a:fillRect/>
          </a:stretch>
        </p:blipFill>
        <p:spPr>
          <a:xfrm>
            <a:off x="110837" y="0"/>
            <a:ext cx="3699163" cy="2774373"/>
          </a:xfrm>
          <a:prstGeom prst="rect">
            <a:avLst/>
          </a:prstGeom>
        </p:spPr>
      </p:pic>
      <p:pic>
        <p:nvPicPr>
          <p:cNvPr id="9" name="Picture 8">
            <a:extLst>
              <a:ext uri="{FF2B5EF4-FFF2-40B4-BE49-F238E27FC236}">
                <a16:creationId xmlns:a16="http://schemas.microsoft.com/office/drawing/2014/main" id="{6746496D-C4E2-48D3-AB48-303F424F1BD6}"/>
              </a:ext>
            </a:extLst>
          </p:cNvPr>
          <p:cNvPicPr>
            <a:picLocks noChangeAspect="1"/>
          </p:cNvPicPr>
          <p:nvPr/>
        </p:nvPicPr>
        <p:blipFill>
          <a:blip r:embed="rId3"/>
          <a:stretch>
            <a:fillRect/>
          </a:stretch>
        </p:blipFill>
        <p:spPr>
          <a:xfrm>
            <a:off x="8271163" y="0"/>
            <a:ext cx="3713017" cy="2784763"/>
          </a:xfrm>
          <a:prstGeom prst="rect">
            <a:avLst/>
          </a:prstGeom>
        </p:spPr>
      </p:pic>
      <p:pic>
        <p:nvPicPr>
          <p:cNvPr id="11" name="Picture 10">
            <a:extLst>
              <a:ext uri="{FF2B5EF4-FFF2-40B4-BE49-F238E27FC236}">
                <a16:creationId xmlns:a16="http://schemas.microsoft.com/office/drawing/2014/main" id="{A1ADC5C2-12AC-45D1-8142-37116359A55C}"/>
              </a:ext>
            </a:extLst>
          </p:cNvPr>
          <p:cNvPicPr>
            <a:picLocks noChangeAspect="1"/>
          </p:cNvPicPr>
          <p:nvPr/>
        </p:nvPicPr>
        <p:blipFill>
          <a:blip r:embed="rId4"/>
          <a:stretch>
            <a:fillRect/>
          </a:stretch>
        </p:blipFill>
        <p:spPr>
          <a:xfrm>
            <a:off x="4064000" y="96982"/>
            <a:ext cx="3971636" cy="2978727"/>
          </a:xfrm>
          <a:prstGeom prst="rect">
            <a:avLst/>
          </a:prstGeom>
        </p:spPr>
      </p:pic>
      <p:pic>
        <p:nvPicPr>
          <p:cNvPr id="13" name="Picture 12">
            <a:extLst>
              <a:ext uri="{FF2B5EF4-FFF2-40B4-BE49-F238E27FC236}">
                <a16:creationId xmlns:a16="http://schemas.microsoft.com/office/drawing/2014/main" id="{93A8BB90-45FD-4729-B873-82575B72DC36}"/>
              </a:ext>
            </a:extLst>
          </p:cNvPr>
          <p:cNvPicPr>
            <a:picLocks noChangeAspect="1"/>
          </p:cNvPicPr>
          <p:nvPr/>
        </p:nvPicPr>
        <p:blipFill>
          <a:blip r:embed="rId5"/>
          <a:stretch>
            <a:fillRect/>
          </a:stretch>
        </p:blipFill>
        <p:spPr>
          <a:xfrm>
            <a:off x="1" y="3359727"/>
            <a:ext cx="3703784" cy="2777838"/>
          </a:xfrm>
          <a:prstGeom prst="rect">
            <a:avLst/>
          </a:prstGeom>
        </p:spPr>
      </p:pic>
      <p:pic>
        <p:nvPicPr>
          <p:cNvPr id="15" name="Picture 14">
            <a:extLst>
              <a:ext uri="{FF2B5EF4-FFF2-40B4-BE49-F238E27FC236}">
                <a16:creationId xmlns:a16="http://schemas.microsoft.com/office/drawing/2014/main" id="{006EA40E-B1FD-4E34-9E9E-B5A0B94CBF56}"/>
              </a:ext>
            </a:extLst>
          </p:cNvPr>
          <p:cNvPicPr>
            <a:picLocks noChangeAspect="1"/>
          </p:cNvPicPr>
          <p:nvPr/>
        </p:nvPicPr>
        <p:blipFill>
          <a:blip r:embed="rId6"/>
          <a:stretch>
            <a:fillRect/>
          </a:stretch>
        </p:blipFill>
        <p:spPr>
          <a:xfrm>
            <a:off x="2978727" y="2015836"/>
            <a:ext cx="3722256" cy="2791692"/>
          </a:xfrm>
          <a:prstGeom prst="rect">
            <a:avLst/>
          </a:prstGeom>
        </p:spPr>
      </p:pic>
      <p:pic>
        <p:nvPicPr>
          <p:cNvPr id="19" name="Picture 18">
            <a:extLst>
              <a:ext uri="{FF2B5EF4-FFF2-40B4-BE49-F238E27FC236}">
                <a16:creationId xmlns:a16="http://schemas.microsoft.com/office/drawing/2014/main" id="{B3588397-D89C-4718-959E-C2F74A507462}"/>
              </a:ext>
            </a:extLst>
          </p:cNvPr>
          <p:cNvPicPr>
            <a:picLocks noChangeAspect="1"/>
          </p:cNvPicPr>
          <p:nvPr/>
        </p:nvPicPr>
        <p:blipFill>
          <a:blip r:embed="rId7"/>
          <a:stretch>
            <a:fillRect/>
          </a:stretch>
        </p:blipFill>
        <p:spPr>
          <a:xfrm>
            <a:off x="8354291" y="2410690"/>
            <a:ext cx="3837709" cy="2878282"/>
          </a:xfrm>
          <a:prstGeom prst="rect">
            <a:avLst/>
          </a:prstGeom>
        </p:spPr>
      </p:pic>
      <p:pic>
        <p:nvPicPr>
          <p:cNvPr id="20" name="Picture 19">
            <a:extLst>
              <a:ext uri="{FF2B5EF4-FFF2-40B4-BE49-F238E27FC236}">
                <a16:creationId xmlns:a16="http://schemas.microsoft.com/office/drawing/2014/main" id="{30F084B9-CCCA-44DB-A6F1-C70FCB5CAF07}"/>
              </a:ext>
            </a:extLst>
          </p:cNvPr>
          <p:cNvPicPr>
            <a:picLocks noChangeAspect="1"/>
          </p:cNvPicPr>
          <p:nvPr/>
        </p:nvPicPr>
        <p:blipFill>
          <a:blip r:embed="rId8"/>
          <a:stretch>
            <a:fillRect/>
          </a:stretch>
        </p:blipFill>
        <p:spPr>
          <a:xfrm flipH="1">
            <a:off x="5384800" y="3879273"/>
            <a:ext cx="3786909" cy="2840182"/>
          </a:xfrm>
          <a:prstGeom prst="rect">
            <a:avLst/>
          </a:prstGeom>
        </p:spPr>
      </p:pic>
    </p:spTree>
    <p:extLst>
      <p:ext uri="{BB962C8B-B14F-4D97-AF65-F5344CB8AC3E}">
        <p14:creationId xmlns:p14="http://schemas.microsoft.com/office/powerpoint/2010/main" val="1897392566"/>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370</TotalTime>
  <Words>1919</Words>
  <Application>Microsoft Office PowerPoint</Application>
  <PresentationFormat>Widescreen</PresentationFormat>
  <Paragraphs>88</Paragraphs>
  <Slides>17</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Amasis MT Pro Black</vt:lpstr>
      <vt:lpstr>Aptos</vt:lpstr>
      <vt:lpstr>Calibri</vt:lpstr>
      <vt:lpstr>Century Gothic</vt:lpstr>
      <vt:lpstr>Forte</vt:lpstr>
      <vt:lpstr>Symbol</vt:lpstr>
      <vt:lpstr>Times New Roman</vt:lpstr>
      <vt:lpstr>Wingdings 3</vt:lpstr>
      <vt:lpstr>Slice</vt:lpstr>
      <vt:lpstr>PROIECTUL Erasmus+ACREDITARE 2025-1-RO01-KA121-SCH000323364   MOBILITATEA DE GRUP SPANIA, GRAN CANARIA 18-23.01.2026 | IES Vecindario - santa lucia de tirajana</vt:lpstr>
      <vt:lpstr>PowerPoint Presentation</vt:lpstr>
      <vt:lpstr>PowerPoint Presentation</vt:lpstr>
      <vt:lpstr>PowerPoint Presentation</vt:lpstr>
      <vt:lpstr>PowerPoint Presentation</vt:lpstr>
      <vt:lpstr> Elevii s-au remarcat prin: - foarte bune competențe de comunicare în limba engleză; - cunoștințe generale solide; - comportament responsabil și civilizat.  </vt:lpstr>
      <vt:lpstr>Ziua a III-a: Creativitate și pace our peace beats – Song contest Erasmusvision activitățile au avut loc la teatrul victor jara – vecindario și au reunit participanți din 11 țări. </vt:lpstr>
      <vt:lpstr>PowerPoint Presentation</vt:lpstr>
      <vt:lpstr>PowerPoint Presentation</vt:lpstr>
      <vt:lpstr>PowerPoint Presentation</vt:lpstr>
      <vt:lpstr>        Concluzii și mulțumiri  Mobilitatea Erasmus+ în Gran Canaria a fost o experiență educațională de succes, care a contribuit la formarea personală și academică a elevilor.                        Mulțumim tuturor partenerilor, profesorilor și elevilor implicați!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PROIECTUL Erasmus+ACREDITARE 2025-1-RO01-KA121-SCH000323364   MOBILITATEA DE GRUP SPANIA, GRAN CANARIA 18-23.01.2026 | IES Vecindario - santa lucia de tirajana</dc:title>
  <dc:creator>Vlad Anghel</dc:creator>
  <cp:lastModifiedBy>Admin</cp:lastModifiedBy>
  <cp:revision>16</cp:revision>
  <dcterms:created xsi:type="dcterms:W3CDTF">2026-01-27T19:11:12Z</dcterms:created>
  <dcterms:modified xsi:type="dcterms:W3CDTF">2026-01-28T20:33:13Z</dcterms:modified>
</cp:coreProperties>
</file>